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80" r:id="rId2"/>
    <p:sldId id="295" r:id="rId3"/>
    <p:sldId id="281" r:id="rId4"/>
    <p:sldId id="297" r:id="rId5"/>
    <p:sldId id="294" r:id="rId6"/>
    <p:sldId id="301" r:id="rId7"/>
    <p:sldId id="303" r:id="rId8"/>
    <p:sldId id="304" r:id="rId9"/>
    <p:sldId id="305" r:id="rId10"/>
    <p:sldId id="309" r:id="rId11"/>
    <p:sldId id="296" r:id="rId12"/>
    <p:sldId id="299" r:id="rId13"/>
    <p:sldId id="300" r:id="rId14"/>
    <p:sldId id="302" r:id="rId15"/>
    <p:sldId id="307" r:id="rId16"/>
    <p:sldId id="310" r:id="rId17"/>
    <p:sldId id="273" r:id="rId18"/>
    <p:sldId id="292" r:id="rId19"/>
    <p:sldId id="308" r:id="rId20"/>
    <p:sldId id="291" r:id="rId21"/>
    <p:sldId id="285" r:id="rId22"/>
    <p:sldId id="277" r:id="rId23"/>
    <p:sldId id="284" r:id="rId24"/>
    <p:sldId id="286" r:id="rId25"/>
    <p:sldId id="287" r:id="rId26"/>
    <p:sldId id="288" r:id="rId27"/>
    <p:sldId id="289" r:id="rId28"/>
    <p:sldId id="290" r:id="rId29"/>
    <p:sldId id="279" r:id="rId30"/>
    <p:sldId id="274" r:id="rId31"/>
    <p:sldId id="275" r:id="rId32"/>
    <p:sldId id="282" r:id="rId33"/>
    <p:sldId id="278" r:id="rId34"/>
    <p:sldId id="283"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jonkman" initials="jmj"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959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8" d="100"/>
          <a:sy n="128" d="100"/>
        </p:scale>
        <p:origin x="-105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10T15:34:32.383" idx="3">
    <p:pos x="10" y="10"/>
    <p:text>Do we also need to pass air density into FAST?&lt;--Bonnie says that they don't currently do this in SOWFA; instead, the aerodynamic force calculated within FAST uses AeroDyn's air density and the force sent from FAST to SOWFA is normalized by this air density (I would guess so that it can be multiplied by the local air density within SOWFA).
&lt;--No, according to Matt Churchfield.  The force output from FAST is normalized by density because the flow is solved nondimensionally in SOWFA.  The actual density is constant throughout the fluid domain (the buoyancy terms are treated separately).</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04T12:17:45.532" idx="2">
    <p:pos x="10" y="10"/>
    <p:text>Comment from Paul Fleming:
*It may be important for the wake mixing and recovery to depend on the control at the rotor (pitch/yaw) i.e. in FLORIS we've had to add parameters in FLORIS whereby the wake depends on the thrust/yaw.
&lt;--Jason response: This wake model is more sophisticated than FLORIS and perhaps this will happen naturally; if not, we may need to add a wake-added turbulence module dependent on rotor effects.  Consider this in the future.</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4-21T14:30:09.860" idx="1">
    <p:pos x="10" y="10"/>
    <p:text>Comment from Paul Fleming:
*Wake deflection as a result of wake rotation is known to be a problem that has been addressed in FLORIS; need to consider that here.
&lt;--Jason response: Perhaps get Jen to work on that.</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430CC7-8C13-4D51-BC46-B95A4AC4A04B}" type="datetimeFigureOut">
              <a:rPr lang="en-US" smtClean="0"/>
              <a:pPr/>
              <a:t>5/3/2016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CD645B7-0B3A-4239-8069-075A43B72B67}" type="slidenum">
              <a:rPr lang="en-US" smtClean="0"/>
              <a:pPr/>
              <a:t>‹#›</a:t>
            </a:fld>
            <a:endParaRPr lang="en-US"/>
          </a:p>
        </p:txBody>
      </p:sp>
    </p:spTree>
    <p:extLst>
      <p:ext uri="{BB962C8B-B14F-4D97-AF65-F5344CB8AC3E}">
        <p14:creationId xmlns:p14="http://schemas.microsoft.com/office/powerpoint/2010/main" val="3701856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ayout">
    <p:bg>
      <p:bgRef idx="1001">
        <a:schemeClr val="bg1"/>
      </p:bgRef>
    </p:bg>
    <p:spTree>
      <p:nvGrpSpPr>
        <p:cNvPr id="1" name=""/>
        <p:cNvGrpSpPr/>
        <p:nvPr/>
      </p:nvGrpSpPr>
      <p:grpSpPr>
        <a:xfrm>
          <a:off x="0" y="0"/>
          <a:ext cx="0" cy="0"/>
          <a:chOff x="0" y="0"/>
          <a:chExt cx="0" cy="0"/>
        </a:xfrm>
      </p:grpSpPr>
      <p:pic>
        <p:nvPicPr>
          <p:cNvPr id="7" name="Picture 6" descr="NREL_ppt_banner.png"/>
          <p:cNvPicPr>
            <a:picLocks noChangeAspect="1"/>
          </p:cNvPicPr>
          <p:nvPr userDrawn="1"/>
        </p:nvPicPr>
        <p:blipFill>
          <a:blip r:embed="rId2" cstate="print"/>
          <a:stretch>
            <a:fillRect/>
          </a:stretch>
        </p:blipFill>
        <p:spPr>
          <a:xfrm>
            <a:off x="0" y="2588490"/>
            <a:ext cx="9144000" cy="764310"/>
          </a:xfrm>
          <a:prstGeom prst="rect">
            <a:avLst/>
          </a:prstGeom>
        </p:spPr>
      </p:pic>
      <p:cxnSp>
        <p:nvCxnSpPr>
          <p:cNvPr id="10" name="Straight Connector 9"/>
          <p:cNvCxnSpPr/>
          <p:nvPr userDrawn="1"/>
        </p:nvCxnSpPr>
        <p:spPr>
          <a:xfrm rot="5400000">
            <a:off x="-2111247" y="2111247"/>
            <a:ext cx="6858002"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5"/>
            <a:ext cx="4956502"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descr="NREL Logo2010white.eps"/>
          <p:cNvPicPr>
            <a:picLocks noChangeAspect="1"/>
          </p:cNvPicPr>
          <p:nvPr userDrawn="1"/>
        </p:nvPicPr>
        <p:blipFill>
          <a:blip r:embed="rId3" cstate="print"/>
          <a:stretch>
            <a:fillRect/>
          </a:stretch>
        </p:blipFill>
        <p:spPr>
          <a:xfrm>
            <a:off x="228600" y="304800"/>
            <a:ext cx="1600200" cy="421106"/>
          </a:xfrm>
          <a:prstGeom prst="rect">
            <a:avLst/>
          </a:prstGeom>
        </p:spPr>
      </p:pic>
      <p:sp>
        <p:nvSpPr>
          <p:cNvPr id="24" name="TextBox 23"/>
          <p:cNvSpPr txBox="1"/>
          <p:nvPr userDrawn="1"/>
        </p:nvSpPr>
        <p:spPr>
          <a:xfrm>
            <a:off x="304800" y="6553200"/>
            <a:ext cx="9144000" cy="246221"/>
          </a:xfrm>
          <a:prstGeom prst="rect">
            <a:avLst/>
          </a:prstGeom>
          <a:noFill/>
        </p:spPr>
        <p:txBody>
          <a:bodyPr wrap="square" rtlCol="0">
            <a:spAutoFit/>
          </a:bodyPr>
          <a:lstStyle/>
          <a:p>
            <a:r>
              <a:rPr lang="en-US" sz="1000" dirty="0" smtClean="0"/>
              <a:t>NREL is a national laboratory of the U.S. Department of Energy, Office of Energy Efficiency and Renewable Energy, operated</a:t>
            </a:r>
            <a:r>
              <a:rPr lang="en-US" sz="1000" baseline="0" dirty="0" smtClean="0"/>
              <a:t> by the Alliance for Sustainable Energy, LLC.</a:t>
            </a:r>
            <a:endParaRPr lang="en-US" sz="1000" dirty="0"/>
          </a:p>
        </p:txBody>
      </p:sp>
      <p:sp>
        <p:nvSpPr>
          <p:cNvPr id="9" name="Text Placeholder 8"/>
          <p:cNvSpPr>
            <a:spLocks noGrp="1"/>
          </p:cNvSpPr>
          <p:nvPr>
            <p:ph type="body" sz="quarter" idx="10" hasCustomPrompt="1"/>
          </p:nvPr>
        </p:nvSpPr>
        <p:spPr>
          <a:xfrm>
            <a:off x="2743200" y="1600200"/>
            <a:ext cx="6248400" cy="762000"/>
          </a:xfrm>
        </p:spPr>
        <p:txBody>
          <a:bodyPr>
            <a:noAutofit/>
          </a:bodyPr>
          <a:lstStyle>
            <a:lvl1pPr>
              <a:buNone/>
              <a:defRPr sz="4000"/>
            </a:lvl1pPr>
          </a:lstStyle>
          <a:p>
            <a:pPr lvl="0"/>
            <a:r>
              <a:rPr lang="en-US" dirty="0" smtClean="0"/>
              <a:t>Click to edit Master title Style</a:t>
            </a:r>
          </a:p>
        </p:txBody>
      </p:sp>
      <p:sp>
        <p:nvSpPr>
          <p:cNvPr id="14" name="Text Placeholder 16"/>
          <p:cNvSpPr>
            <a:spLocks noGrp="1"/>
          </p:cNvSpPr>
          <p:nvPr>
            <p:ph type="body" sz="quarter" idx="12" hasCustomPrompt="1"/>
          </p:nvPr>
        </p:nvSpPr>
        <p:spPr>
          <a:xfrm>
            <a:off x="3657600" y="3810000"/>
            <a:ext cx="4648200" cy="2438400"/>
          </a:xfrm>
        </p:spPr>
        <p:txBody>
          <a:bodyPr>
            <a:normAutofit/>
          </a:bodyPr>
          <a:lstStyle>
            <a:lvl1pPr>
              <a:spcAft>
                <a:spcPts val="1800"/>
              </a:spcAft>
              <a:buNone/>
              <a:defRPr sz="2800"/>
            </a:lvl1pPr>
          </a:lstStyle>
          <a:p>
            <a:pPr lvl="0"/>
            <a:r>
              <a:rPr lang="en-US" dirty="0" smtClean="0"/>
              <a:t>Click to edit Master subtitle style </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Divider">
    <p:bg>
      <p:bgRef idx="1001">
        <a:schemeClr val="bg1"/>
      </p:bgRef>
    </p:bg>
    <p:spTree>
      <p:nvGrpSpPr>
        <p:cNvPr id="1" name=""/>
        <p:cNvGrpSpPr/>
        <p:nvPr/>
      </p:nvGrpSpPr>
      <p:grpSpPr>
        <a:xfrm>
          <a:off x="0" y="0"/>
          <a:ext cx="0" cy="0"/>
          <a:chOff x="0" y="0"/>
          <a:chExt cx="0" cy="0"/>
        </a:xfrm>
      </p:grpSpPr>
      <p:pic>
        <p:nvPicPr>
          <p:cNvPr id="23" name="Picture 22" descr="NREL Logo2010white.eps"/>
          <p:cNvPicPr>
            <a:picLocks noChangeAspect="1"/>
          </p:cNvPicPr>
          <p:nvPr userDrawn="1"/>
        </p:nvPicPr>
        <p:blipFill>
          <a:blip r:embed="rId2" cstate="print"/>
          <a:stretch>
            <a:fillRect/>
          </a:stretch>
        </p:blipFill>
        <p:spPr>
          <a:xfrm>
            <a:off x="228600" y="304800"/>
            <a:ext cx="1600200" cy="421106"/>
          </a:xfrm>
          <a:prstGeom prst="rect">
            <a:avLst/>
          </a:prstGeom>
        </p:spPr>
      </p:pic>
      <p:pic>
        <p:nvPicPr>
          <p:cNvPr id="8" name="Picture 7" descr="image1.png"/>
          <p:cNvPicPr>
            <a:picLocks/>
          </p:cNvPicPr>
          <p:nvPr userDrawn="1"/>
        </p:nvPicPr>
        <p:blipFill>
          <a:blip r:embed="rId3" cstate="print"/>
          <a:stretch>
            <a:fillRect/>
          </a:stretch>
        </p:blipFill>
        <p:spPr>
          <a:xfrm>
            <a:off x="0" y="2590800"/>
            <a:ext cx="1664208" cy="768096"/>
          </a:xfrm>
          <a:prstGeom prst="rect">
            <a:avLst/>
          </a:prstGeom>
        </p:spPr>
      </p:pic>
      <p:pic>
        <p:nvPicPr>
          <p:cNvPr id="9" name="Picture 8" descr="image2.png"/>
          <p:cNvPicPr>
            <a:picLocks/>
          </p:cNvPicPr>
          <p:nvPr userDrawn="1"/>
        </p:nvPicPr>
        <p:blipFill>
          <a:blip r:embed="rId4" cstate="print"/>
          <a:stretch>
            <a:fillRect/>
          </a:stretch>
        </p:blipFill>
        <p:spPr>
          <a:xfrm>
            <a:off x="1371600" y="2590801"/>
            <a:ext cx="1901952" cy="765461"/>
          </a:xfrm>
          <a:prstGeom prst="rect">
            <a:avLst/>
          </a:prstGeom>
        </p:spPr>
      </p:pic>
      <p:cxnSp>
        <p:nvCxnSpPr>
          <p:cNvPr id="10" name="Straight Connector 9"/>
          <p:cNvCxnSpPr/>
          <p:nvPr userDrawn="1"/>
        </p:nvCxnSpPr>
        <p:spPr>
          <a:xfrm rot="5400000">
            <a:off x="-2111247" y="2111247"/>
            <a:ext cx="6858002" cy="263550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flipH="1" flipV="1">
            <a:off x="-550737" y="547235"/>
            <a:ext cx="4956502" cy="38550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image3.jpg"/>
          <p:cNvPicPr>
            <a:picLocks/>
          </p:cNvPicPr>
          <p:nvPr userDrawn="1"/>
        </p:nvPicPr>
        <p:blipFill>
          <a:blip r:embed="rId5" cstate="print"/>
          <a:stretch>
            <a:fillRect/>
          </a:stretch>
        </p:blipFill>
        <p:spPr>
          <a:xfrm>
            <a:off x="3310128" y="2590800"/>
            <a:ext cx="2203704" cy="768096"/>
          </a:xfrm>
          <a:prstGeom prst="rect">
            <a:avLst/>
          </a:prstGeom>
        </p:spPr>
      </p:pic>
      <p:pic>
        <p:nvPicPr>
          <p:cNvPr id="12" name="Picture 11" descr="image4.jpg"/>
          <p:cNvPicPr>
            <a:picLocks/>
          </p:cNvPicPr>
          <p:nvPr userDrawn="1"/>
        </p:nvPicPr>
        <p:blipFill>
          <a:blip r:embed="rId6" cstate="print"/>
          <a:stretch>
            <a:fillRect/>
          </a:stretch>
        </p:blipFill>
        <p:spPr>
          <a:xfrm>
            <a:off x="5550408" y="2587752"/>
            <a:ext cx="1271016" cy="771402"/>
          </a:xfrm>
          <a:prstGeom prst="rect">
            <a:avLst/>
          </a:prstGeom>
        </p:spPr>
      </p:pic>
      <p:pic>
        <p:nvPicPr>
          <p:cNvPr id="13" name="Picture 12" descr="image5.jpg"/>
          <p:cNvPicPr>
            <a:picLocks/>
          </p:cNvPicPr>
          <p:nvPr userDrawn="1"/>
        </p:nvPicPr>
        <p:blipFill>
          <a:blip r:embed="rId7" cstate="print"/>
          <a:stretch>
            <a:fillRect/>
          </a:stretch>
        </p:blipFill>
        <p:spPr>
          <a:xfrm>
            <a:off x="6858000" y="2590800"/>
            <a:ext cx="2286000" cy="768096"/>
          </a:xfrm>
          <a:prstGeom prst="rect">
            <a:avLst/>
          </a:prstGeom>
        </p:spPr>
      </p:pic>
      <p:sp>
        <p:nvSpPr>
          <p:cNvPr id="18" name="Text Placeholder 8"/>
          <p:cNvSpPr>
            <a:spLocks noGrp="1"/>
          </p:cNvSpPr>
          <p:nvPr>
            <p:ph type="body" sz="quarter" idx="12" hasCustomPrompt="1"/>
          </p:nvPr>
        </p:nvSpPr>
        <p:spPr>
          <a:xfrm>
            <a:off x="2743200" y="3584448"/>
            <a:ext cx="6248400" cy="762000"/>
          </a:xfrm>
        </p:spPr>
        <p:txBody>
          <a:bodyPr>
            <a:noAutofit/>
          </a:bodyPr>
          <a:lstStyle>
            <a:lvl1pPr>
              <a:buNone/>
              <a:defRPr sz="3600"/>
            </a:lvl1pPr>
          </a:lstStyle>
          <a:p>
            <a:pPr lvl="0"/>
            <a:r>
              <a:rPr lang="en-US" dirty="0" smtClean="0"/>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 -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Line 5"/>
          <p:cNvSpPr>
            <a:spLocks noChangeShapeType="1"/>
          </p:cNvSpPr>
          <p:nvPr userDrawn="1"/>
        </p:nvSpPr>
        <p:spPr bwMode="auto">
          <a:xfrm>
            <a:off x="0" y="762000"/>
            <a:ext cx="9144000" cy="0"/>
          </a:xfrm>
          <a:prstGeom prst="line">
            <a:avLst/>
          </a:prstGeom>
          <a:no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smtClean="0">
              <a:ln>
                <a:noFill/>
              </a:ln>
              <a:solidFill>
                <a:schemeClr val="tx1"/>
              </a:solidFill>
              <a:effectLst/>
              <a:uLnTx/>
              <a:uFillTx/>
              <a:latin typeface="Arial" charset="0"/>
              <a:ea typeface="ＭＳ Ｐゴシック" pitchFamily="-109" charset="-128"/>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smtClean="0"/>
              <a:t>Click to edit Master text styles</a:t>
            </a:r>
          </a:p>
        </p:txBody>
      </p:sp>
      <p:sp>
        <p:nvSpPr>
          <p:cNvPr id="8"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Text, Object -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marL="1258888" indent="-344488">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No Ba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229600" cy="566928"/>
          </a:xfrm>
        </p:spPr>
        <p:txBody>
          <a:bodyPr>
            <a:normAutofit/>
          </a:bodyPr>
          <a:lstStyle>
            <a:lvl1pPr algn="l">
              <a:defRPr sz="40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2pPr>
              <a:buSzPct val="80000"/>
              <a:buFont typeface="Courier New" pitchFamily="49" charset="0"/>
              <a:buChar char="o"/>
              <a:defRPr/>
            </a:lvl2pPr>
            <a:lvl3pPr>
              <a:buFont typeface="Calibri" pitchFamily="34" charset="0"/>
              <a:buChar char="–"/>
              <a:defRPr/>
            </a:lvl3pPr>
            <a:lvl4pPr>
              <a:buFont typeface="Wingdings" pitchFamily="2" charset="2"/>
              <a:buChar char="§"/>
              <a:defRPr/>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05000"/>
            <a:ext cx="4038600" cy="4267200"/>
          </a:xfrm>
        </p:spPr>
        <p:txBody>
          <a:bodyPr/>
          <a:lstStyle>
            <a:lvl1pPr>
              <a:defRPr sz="2400" b="0" baseline="0"/>
            </a:lvl1pPr>
            <a:lvl2pPr>
              <a:buSzPct val="80000"/>
              <a:buFont typeface="Courier New" pitchFamily="49" charset="0"/>
              <a:buChar char="o"/>
              <a:defRPr lang="en-US" sz="2200" kern="1200" dirty="0" smtClean="0">
                <a:solidFill>
                  <a:schemeClr val="tx1"/>
                </a:solidFill>
                <a:latin typeface="+mn-lt"/>
                <a:ea typeface="+mn-ea"/>
                <a:cs typeface="+mn-cs"/>
              </a:defRPr>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905000"/>
            <a:ext cx="4038600" cy="4267200"/>
          </a:xfrm>
        </p:spPr>
        <p:txBody>
          <a:bodyPr/>
          <a:lstStyle>
            <a:lvl1pPr>
              <a:defRPr sz="2400" b="0"/>
            </a:lvl1pPr>
            <a:lvl2pPr>
              <a:buSzPct val="80000"/>
              <a:buFont typeface="Courier New" pitchFamily="49" charset="0"/>
              <a:buChar char="o"/>
              <a:defRPr sz="22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0"/>
          </p:nvPr>
        </p:nvSpPr>
        <p:spPr>
          <a:xfrm>
            <a:off x="457200" y="1295400"/>
            <a:ext cx="4038600" cy="457200"/>
          </a:xfrm>
        </p:spPr>
        <p:txBody>
          <a:bodyPr>
            <a:noAutofit/>
          </a:bodyPr>
          <a:lstStyle>
            <a:lvl1pPr>
              <a:buNone/>
              <a:defRPr sz="2400" b="1"/>
            </a:lvl1pPr>
          </a:lstStyle>
          <a:p>
            <a:pPr lvl="0"/>
            <a:r>
              <a:rPr lang="en-US" smtClean="0"/>
              <a:t>Click to edit Master text styles</a:t>
            </a:r>
          </a:p>
        </p:txBody>
      </p:sp>
      <p:sp>
        <p:nvSpPr>
          <p:cNvPr id="10" name="Text Placeholder 8"/>
          <p:cNvSpPr>
            <a:spLocks noGrp="1"/>
          </p:cNvSpPr>
          <p:nvPr>
            <p:ph type="body" sz="quarter" idx="11"/>
          </p:nvPr>
        </p:nvSpPr>
        <p:spPr>
          <a:xfrm>
            <a:off x="4648200" y="1295400"/>
            <a:ext cx="4038600" cy="457200"/>
          </a:xfrm>
        </p:spPr>
        <p:txBody>
          <a:bodyPr>
            <a:noAutofit/>
          </a:bodyPr>
          <a:lstStyle>
            <a:lvl1pPr>
              <a:buNone/>
              <a:defRPr sz="2400" b="1"/>
            </a:lvl1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Text, Object - No Bar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4724400"/>
          </a:xfrm>
        </p:spPr>
        <p:txBody>
          <a:bodyPr/>
          <a:lstStyle>
            <a:lvl1pPr>
              <a:defRPr sz="2800"/>
            </a:lvl1pPr>
            <a:lvl2pPr>
              <a:buSzPct val="80000"/>
              <a:buFont typeface="Courier New" pitchFamily="49" charset="0"/>
              <a:buChar char="o"/>
              <a:defRPr sz="2400"/>
            </a:lvl2pPr>
            <a:lvl3pPr>
              <a:buFont typeface="Calibri" pitchFamily="34" charset="0"/>
              <a:buChar char="–"/>
              <a:defRPr sz="2000"/>
            </a:lvl3pPr>
            <a:lvl4pPr>
              <a:buFont typeface="Wingdings" pitchFamily="2" charset="2"/>
              <a:buChar cha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47800"/>
            <a:ext cx="4038600" cy="4724400"/>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p:txBody>
      </p:sp>
      <p:sp>
        <p:nvSpPr>
          <p:cNvPr id="5" name="Rectangle 4"/>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1828800"/>
            <a:ext cx="8229600" cy="563562"/>
          </a:xfrm>
        </p:spPr>
        <p:txBody>
          <a:bodyPr/>
          <a:lstStyle>
            <a:lvl1pPr algn="ctr">
              <a:defRPr/>
            </a:lvl1pPr>
          </a:lstStyle>
          <a:p>
            <a:r>
              <a:rPr lang="en-US" smtClean="0"/>
              <a:t>Click to edit Master title style</a:t>
            </a:r>
            <a:endParaRPr lang="en-US" dirty="0"/>
          </a:p>
        </p:txBody>
      </p:sp>
      <p:sp>
        <p:nvSpPr>
          <p:cNvPr id="3" name="Rectangle 2"/>
          <p:cNvSpPr/>
          <p:nvPr userDrawn="1"/>
        </p:nvSpPr>
        <p:spPr>
          <a:xfrm>
            <a:off x="0" y="685800"/>
            <a:ext cx="9144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0"/>
          </p:nvPr>
        </p:nvSpPr>
        <p:spPr>
          <a:xfrm>
            <a:off x="457200" y="2590800"/>
            <a:ext cx="8229600" cy="609600"/>
          </a:xfrm>
        </p:spPr>
        <p:txBody>
          <a:bodyPr>
            <a:normAutofit/>
          </a:bodyPr>
          <a:lstStyle>
            <a:lvl1pPr algn="ctr">
              <a:buNone/>
              <a:defRPr sz="2400"/>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2238"/>
            <a:ext cx="8229600" cy="563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71600"/>
            <a:ext cx="82296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Line 5"/>
          <p:cNvSpPr>
            <a:spLocks noChangeShapeType="1"/>
          </p:cNvSpPr>
          <p:nvPr/>
        </p:nvSpPr>
        <p:spPr bwMode="auto">
          <a:xfrm>
            <a:off x="0" y="758825"/>
            <a:ext cx="9144000" cy="0"/>
          </a:xfrm>
          <a:prstGeom prst="line">
            <a:avLst/>
          </a:prstGeom>
          <a:noFill/>
          <a:ln w="28575">
            <a:solidFill>
              <a:schemeClr val="tx1"/>
            </a:solidFill>
            <a:round/>
            <a:headEnd/>
            <a:tailEnd/>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smtClean="0">
              <a:ln>
                <a:noFill/>
              </a:ln>
              <a:solidFill>
                <a:schemeClr val="tx1"/>
              </a:solidFill>
              <a:effectLst/>
              <a:uLnTx/>
              <a:uFillTx/>
              <a:latin typeface="Arial" charset="0"/>
              <a:ea typeface="ＭＳ Ｐゴシック" pitchFamily="-109" charset="-128"/>
              <a:cs typeface="+mn-cs"/>
            </a:endParaRPr>
          </a:p>
        </p:txBody>
      </p:sp>
      <p:pic>
        <p:nvPicPr>
          <p:cNvPr id="5" name="Picture 4" descr="bluebaseline.jpg"/>
          <p:cNvPicPr>
            <a:picLocks noChangeAspect="1"/>
          </p:cNvPicPr>
          <p:nvPr/>
        </p:nvPicPr>
        <p:blipFill>
          <a:blip r:embed="rId11" cstate="print"/>
          <a:stretch>
            <a:fillRect/>
          </a:stretch>
        </p:blipFill>
        <p:spPr>
          <a:xfrm>
            <a:off x="0" y="6647688"/>
            <a:ext cx="9144000" cy="216842"/>
          </a:xfrm>
          <a:prstGeom prst="rect">
            <a:avLst/>
          </a:prstGeom>
        </p:spPr>
      </p:pic>
      <p:sp>
        <p:nvSpPr>
          <p:cNvPr id="6" name="TextBox 5"/>
          <p:cNvSpPr txBox="1"/>
          <p:nvPr/>
        </p:nvSpPr>
        <p:spPr>
          <a:xfrm>
            <a:off x="8305800" y="6629400"/>
            <a:ext cx="381000" cy="26161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052F19B7-D418-4022-ADCB-81F2774CAD6C}" type="slidenum">
              <a:rPr lang="en-US" sz="1100" smtClean="0">
                <a:solidFill>
                  <a:schemeClr val="bg1"/>
                </a:solidFill>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1100" dirty="0" smtClean="0">
              <a:solidFill>
                <a:schemeClr val="bg1"/>
              </a:solidFill>
            </a:endParaRPr>
          </a:p>
        </p:txBody>
      </p:sp>
    </p:spTree>
  </p:cSld>
  <p:clrMap bg1="dk1" tx1="lt1" bg2="dk2" tx2="lt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62" r:id="rId5"/>
    <p:sldLayoutId id="2147483663" r:id="rId6"/>
    <p:sldLayoutId id="2147483669" r:id="rId7"/>
    <p:sldLayoutId id="2147483665" r:id="rId8"/>
    <p:sldLayoutId id="2147483667" r:id="rId9"/>
  </p:sldLayoutIdLst>
  <p:hf hdr="0" ftr="0" dt="0"/>
  <p:txStyles>
    <p:titleStyle>
      <a:lvl1pPr algn="l" defTabSz="914400" rtl="0" eaLnBrk="1" latinLnBrk="0"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comments" Target="../comments/commen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6.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comments" Target="../comments/comment3.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8.emf"/><Relationship Id="rId5" Type="http://schemas.openxmlformats.org/officeDocument/2006/relationships/oleObject" Target="../embeddings/oleObject5.bin"/><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7.wmf"/><Relationship Id="rId5" Type="http://schemas.openxmlformats.org/officeDocument/2006/relationships/oleObject" Target="../embeddings/oleObject8.bin"/><Relationship Id="rId4" Type="http://schemas.openxmlformats.org/officeDocument/2006/relationships/image" Target="../media/image21.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9.v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www.nrel.gov/docs/fy15osti/63321.pdf" TargetMode="External"/><Relationship Id="rId2" Type="http://schemas.openxmlformats.org/officeDocument/2006/relationships/hyperlink" Target="http://www.nrel.gov/docs/fy12osti/53554.pdf" TargetMode="External"/><Relationship Id="rId1" Type="http://schemas.openxmlformats.org/officeDocument/2006/relationships/slideLayout" Target="../slideLayouts/slideLayout6.xml"/><Relationship Id="rId4" Type="http://schemas.openxmlformats.org/officeDocument/2006/relationships/hyperlink" Target="http://dx.doi.org/10.2514/6.2014-1089"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438400" y="838200"/>
            <a:ext cx="6629400" cy="1066800"/>
          </a:xfrm>
        </p:spPr>
        <p:txBody>
          <a:bodyPr/>
          <a:lstStyle/>
          <a:p>
            <a:pPr indent="0" algn="ctr"/>
            <a:r>
              <a:rPr lang="en-US" sz="3200" i="1" dirty="0" smtClean="0"/>
              <a:t>LDRD 06501601:</a:t>
            </a:r>
          </a:p>
          <a:p>
            <a:pPr indent="0" algn="ctr"/>
            <a:r>
              <a:rPr lang="en-US" sz="3200" i="1" dirty="0" smtClean="0"/>
              <a:t>Multi-Physics Engineering Tool for Wind-Plant Design and Analysis</a:t>
            </a:r>
            <a:endParaRPr lang="en-US" sz="3200" i="1" dirty="0"/>
          </a:p>
        </p:txBody>
      </p:sp>
      <p:sp>
        <p:nvSpPr>
          <p:cNvPr id="3" name="Text Placeholder 2"/>
          <p:cNvSpPr>
            <a:spLocks noGrp="1"/>
          </p:cNvSpPr>
          <p:nvPr>
            <p:ph type="body" sz="quarter" idx="12"/>
          </p:nvPr>
        </p:nvSpPr>
        <p:spPr/>
        <p:txBody>
          <a:bodyPr/>
          <a:lstStyle/>
          <a:p>
            <a:r>
              <a:rPr lang="en-US" dirty="0" smtClean="0"/>
              <a:t>Project Update Meeting</a:t>
            </a:r>
          </a:p>
          <a:p>
            <a:r>
              <a:rPr lang="en-US" dirty="0" smtClean="0"/>
              <a:t>PI: Jason Jonkman</a:t>
            </a:r>
          </a:p>
          <a:p>
            <a:r>
              <a:rPr lang="en-US" dirty="0" smtClean="0"/>
              <a:t>April 21, 2016</a:t>
            </a:r>
            <a:endParaRPr lang="en-US" dirty="0"/>
          </a:p>
        </p:txBody>
      </p:sp>
    </p:spTree>
    <p:extLst>
      <p:ext uri="{BB962C8B-B14F-4D97-AF65-F5344CB8AC3E}">
        <p14:creationId xmlns:p14="http://schemas.microsoft.com/office/powerpoint/2010/main" val="39620765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Wake Deficit</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cxnSp>
        <p:nvCxnSpPr>
          <p:cNvPr id="6" name="AutoShape 5"/>
          <p:cNvCxnSpPr>
            <a:cxnSpLocks noChangeShapeType="1"/>
            <a:stCxn id="9" idx="2"/>
            <a:endCxn id="7" idx="1"/>
          </p:cNvCxnSpPr>
          <p:nvPr/>
        </p:nvCxnSpPr>
        <p:spPr bwMode="auto">
          <a:xfrm>
            <a:off x="4402038" y="4510881"/>
            <a:ext cx="322362" cy="0"/>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19"/>
          <p:cNvSpPr>
            <a:spLocks noChangeArrowheads="1"/>
          </p:cNvSpPr>
          <p:nvPr/>
        </p:nvSpPr>
        <p:spPr bwMode="auto">
          <a:xfrm>
            <a:off x="7191330" y="3405981"/>
            <a:ext cx="1861349" cy="2209800"/>
          </a:xfrm>
          <a:prstGeom prst="parallelogram">
            <a:avLst>
              <a:gd name="adj" fmla="val 7680"/>
            </a:avLst>
          </a:prstGeom>
          <a:solidFill>
            <a:srgbClr val="0959A5"/>
          </a:solidFill>
          <a:ln>
            <a:noFill/>
          </a:ln>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a:solidFill>
                  <a:schemeClr val="bg1">
                    <a:lumMod val="75000"/>
                  </a:schemeClr>
                </a:solidFill>
              </a:rPr>
              <a:t>Outputs:</a:t>
            </a:r>
          </a:p>
          <a:p>
            <a:pPr marL="228600" indent="-228600" eaLnBrk="1" hangingPunct="1">
              <a:spcBef>
                <a:spcPct val="0"/>
              </a:spcBef>
              <a:defRPr/>
            </a:pPr>
            <a:r>
              <a:rPr lang="en-US" altLang="en-US" sz="2000" dirty="0" smtClean="0">
                <a:solidFill>
                  <a:schemeClr val="bg1"/>
                </a:solidFill>
              </a:rPr>
              <a:t>Discrete states</a:t>
            </a:r>
          </a:p>
          <a:p>
            <a:pPr marL="228600" indent="-228600" eaLnBrk="1" hangingPunct="1">
              <a:spcBef>
                <a:spcPct val="0"/>
              </a:spcBef>
              <a:defRPr/>
            </a:pPr>
            <a:r>
              <a:rPr lang="en-US" altLang="en-US" sz="2000" dirty="0" smtClean="0">
                <a:solidFill>
                  <a:schemeClr val="bg1"/>
                </a:solidFill>
              </a:rPr>
              <a:t>Wake diameters @ wake planes</a:t>
            </a:r>
            <a:endParaRPr lang="en-US" altLang="en-US" sz="2000" dirty="0">
              <a:solidFill>
                <a:schemeClr val="bg1"/>
              </a:solidFill>
            </a:endParaRPr>
          </a:p>
        </p:txBody>
      </p:sp>
      <p:sp>
        <p:nvSpPr>
          <p:cNvPr id="9" name="AutoShape 54"/>
          <p:cNvSpPr>
            <a:spLocks noChangeArrowheads="1"/>
          </p:cNvSpPr>
          <p:nvPr/>
        </p:nvSpPr>
        <p:spPr bwMode="auto">
          <a:xfrm>
            <a:off x="76201" y="2468562"/>
            <a:ext cx="4495799" cy="4084638"/>
          </a:xfrm>
          <a:prstGeom prst="parallelogram">
            <a:avLst>
              <a:gd name="adj" fmla="val 8322"/>
            </a:avLst>
          </a:prstGeom>
          <a:solidFill>
            <a:srgbClr val="0959A5"/>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a:solidFill>
                  <a:schemeClr val="bg1">
                    <a:lumMod val="75000"/>
                  </a:schemeClr>
                </a:solidFill>
              </a:rPr>
              <a:t>Inputs:</a:t>
            </a:r>
          </a:p>
          <a:p>
            <a:pPr marL="228600" indent="-228600" eaLnBrk="1" hangingPunct="1">
              <a:spcBef>
                <a:spcPct val="0"/>
              </a:spcBef>
              <a:defRPr/>
            </a:pPr>
            <a:r>
              <a:rPr lang="en-US" altLang="en-US" sz="2000" dirty="0">
                <a:solidFill>
                  <a:schemeClr val="bg1"/>
                </a:solidFill>
              </a:rPr>
              <a:t>Ambient TI</a:t>
            </a:r>
          </a:p>
          <a:p>
            <a:pPr marL="228600" indent="-228600" eaLnBrk="1" hangingPunct="1">
              <a:spcBef>
                <a:spcPct val="0"/>
              </a:spcBef>
              <a:defRPr/>
            </a:pPr>
            <a:r>
              <a:rPr lang="en-US" altLang="en-US" sz="2000" dirty="0" smtClean="0">
                <a:solidFill>
                  <a:schemeClr val="bg1"/>
                </a:solidFill>
              </a:rPr>
              <a:t>Downwind increments of wake planes</a:t>
            </a:r>
            <a:endParaRPr lang="en-US" altLang="en-US" sz="2000" dirty="0">
              <a:solidFill>
                <a:schemeClr val="bg1"/>
              </a:solidFill>
            </a:endParaRPr>
          </a:p>
          <a:p>
            <a:pPr marL="228600" indent="-228600" eaLnBrk="1" hangingPunct="1">
              <a:spcBef>
                <a:spcPct val="0"/>
              </a:spcBef>
              <a:defRPr/>
            </a:pPr>
            <a:r>
              <a:rPr lang="en-US" altLang="en-US" sz="2000" dirty="0" smtClean="0">
                <a:solidFill>
                  <a:schemeClr val="bg1"/>
                </a:solidFill>
              </a:rPr>
              <a:t>Rotor </a:t>
            </a:r>
            <a:r>
              <a:rPr lang="en-US" altLang="en-US" sz="2000" dirty="0">
                <a:solidFill>
                  <a:schemeClr val="bg1"/>
                </a:solidFill>
              </a:rPr>
              <a:t>disk-avg. </a:t>
            </a:r>
            <a:r>
              <a:rPr lang="en-US" altLang="en-US" sz="2000" dirty="0" smtClean="0">
                <a:solidFill>
                  <a:schemeClr val="bg1"/>
                </a:solidFill>
              </a:rPr>
              <a:t>ambient wind speed of wake planes, </a:t>
            </a:r>
            <a:r>
              <a:rPr lang="en-US" altLang="en-US" sz="2000" dirty="0">
                <a:solidFill>
                  <a:schemeClr val="bg1"/>
                </a:solidFill>
              </a:rPr>
              <a:t>normal to </a:t>
            </a:r>
            <a:r>
              <a:rPr lang="en-US" altLang="en-US" sz="2000" dirty="0" smtClean="0">
                <a:solidFill>
                  <a:schemeClr val="bg1"/>
                </a:solidFill>
              </a:rPr>
              <a:t>wake planes</a:t>
            </a:r>
            <a:endParaRPr lang="en-US" altLang="en-US" sz="2000" dirty="0">
              <a:solidFill>
                <a:schemeClr val="bg1"/>
              </a:solidFill>
            </a:endParaRPr>
          </a:p>
          <a:p>
            <a:pPr marL="228600" indent="-228600" eaLnBrk="1" hangingPunct="1">
              <a:spcBef>
                <a:spcPct val="0"/>
              </a:spcBef>
              <a:defRPr/>
            </a:pPr>
            <a:r>
              <a:rPr lang="en-US" altLang="en-US" sz="2000" dirty="0">
                <a:solidFill>
                  <a:schemeClr val="bg1"/>
                </a:solidFill>
              </a:rPr>
              <a:t>Rotor diameter</a:t>
            </a:r>
          </a:p>
          <a:p>
            <a:pPr marL="228600" indent="-228600" eaLnBrk="1" hangingPunct="1">
              <a:spcBef>
                <a:spcPct val="0"/>
              </a:spcBef>
              <a:defRPr/>
            </a:pPr>
            <a:r>
              <a:rPr lang="en-US" altLang="en-US" sz="2000" dirty="0" smtClean="0">
                <a:solidFill>
                  <a:schemeClr val="bg1"/>
                </a:solidFill>
              </a:rPr>
              <a:t>Rotor disk-avg. </a:t>
            </a:r>
            <a:r>
              <a:rPr lang="en-US" altLang="en-US" sz="2000" dirty="0" smtClean="0">
                <a:solidFill>
                  <a:schemeClr val="bg1"/>
                </a:solidFill>
              </a:rPr>
              <a:t>relative wind speed </a:t>
            </a:r>
            <a:r>
              <a:rPr lang="en-US" altLang="en-US" sz="2000" dirty="0" smtClean="0">
                <a:solidFill>
                  <a:schemeClr val="bg1"/>
                </a:solidFill>
              </a:rPr>
              <a:t>(ambient + </a:t>
            </a:r>
            <a:r>
              <a:rPr lang="en-US" altLang="en-US" sz="2000" dirty="0" smtClean="0">
                <a:solidFill>
                  <a:schemeClr val="bg1"/>
                </a:solidFill>
              </a:rPr>
              <a:t>deficits </a:t>
            </a:r>
            <a:r>
              <a:rPr lang="en-US" altLang="en-US" sz="2000" dirty="0" smtClean="0">
                <a:solidFill>
                  <a:schemeClr val="bg1"/>
                </a:solidFill>
              </a:rPr>
              <a:t>+ motion</a:t>
            </a:r>
            <a:r>
              <a:rPr lang="en-US" altLang="en-US" sz="2000" dirty="0" smtClean="0">
                <a:solidFill>
                  <a:schemeClr val="bg1"/>
                </a:solidFill>
              </a:rPr>
              <a:t>), </a:t>
            </a:r>
            <a:r>
              <a:rPr lang="en-US" altLang="en-US" sz="2000" dirty="0" smtClean="0">
                <a:solidFill>
                  <a:schemeClr val="bg1"/>
                </a:solidFill>
              </a:rPr>
              <a:t>normal to disk</a:t>
            </a:r>
          </a:p>
          <a:p>
            <a:pPr marL="228600" indent="-228600" eaLnBrk="1" hangingPunct="1">
              <a:spcBef>
                <a:spcPct val="0"/>
              </a:spcBef>
              <a:defRPr/>
            </a:pPr>
            <a:r>
              <a:rPr lang="en-US" altLang="en-US" sz="2000" dirty="0" smtClean="0">
                <a:solidFill>
                  <a:schemeClr val="bg1"/>
                </a:solidFill>
              </a:rPr>
              <a:t>Azimuth-avg. normal-force </a:t>
            </a:r>
            <a:r>
              <a:rPr lang="en-US" altLang="en-US" sz="2000" dirty="0" err="1">
                <a:solidFill>
                  <a:schemeClr val="bg1"/>
                </a:solidFill>
              </a:rPr>
              <a:t>coef</a:t>
            </a:r>
            <a:r>
              <a:rPr lang="en-US" altLang="en-US" sz="2000" dirty="0">
                <a:solidFill>
                  <a:schemeClr val="bg1"/>
                </a:solidFill>
              </a:rPr>
              <a:t>., distributed radially</a:t>
            </a:r>
          </a:p>
        </p:txBody>
      </p:sp>
      <p:sp>
        <p:nvSpPr>
          <p:cNvPr id="7" name="Rectangle 18"/>
          <p:cNvSpPr>
            <a:spLocks noChangeArrowheads="1"/>
          </p:cNvSpPr>
          <p:nvPr/>
        </p:nvSpPr>
        <p:spPr bwMode="auto">
          <a:xfrm>
            <a:off x="4724400" y="2468562"/>
            <a:ext cx="2286000" cy="4084638"/>
          </a:xfrm>
          <a:prstGeom prst="rect">
            <a:avLst/>
          </a:prstGeom>
          <a:solidFill>
            <a:srgbClr val="FFFFCC"/>
          </a:solidFill>
          <a:ln w="63500" algn="ctr">
            <a:solidFill>
              <a:srgbClr val="000000"/>
            </a:solidFill>
            <a:miter lim="800000"/>
            <a:headEnd/>
            <a:tailEnd/>
          </a:ln>
        </p:spPr>
        <p:txBody>
          <a:bodyPr wrap="square" lIns="91440" tIns="0" rIns="91440" bIns="0" anchor="ctr"/>
          <a:lstStyle>
            <a:lvl1pPr marL="228600" indent="-228600"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eaLnBrk="1" hangingPunct="1">
              <a:spcBef>
                <a:spcPct val="0"/>
              </a:spcBef>
              <a:buFontTx/>
              <a:buNone/>
            </a:pPr>
            <a:r>
              <a:rPr lang="en-US" altLang="en-US" sz="2000" b="1" dirty="0" smtClean="0">
                <a:solidFill>
                  <a:srgbClr val="333333"/>
                </a:solidFill>
                <a:cs typeface="Arial" charset="0"/>
              </a:rPr>
              <a:t>Discrete States</a:t>
            </a:r>
            <a:r>
              <a:rPr lang="en-US" altLang="en-US" sz="2000" b="1" dirty="0">
                <a:solidFill>
                  <a:srgbClr val="333333"/>
                </a:solidFill>
                <a:cs typeface="Arial" charset="0"/>
              </a:rPr>
              <a:t>:</a:t>
            </a:r>
          </a:p>
          <a:p>
            <a:pPr eaLnBrk="1" hangingPunct="1">
              <a:spcBef>
                <a:spcPct val="0"/>
              </a:spcBef>
            </a:pPr>
            <a:r>
              <a:rPr lang="en-US" altLang="en-US" sz="2000" dirty="0">
                <a:cs typeface="Arial" charset="0"/>
              </a:rPr>
              <a:t>Axial &amp; radial wake deficits @ wake planes, distributed </a:t>
            </a:r>
            <a:r>
              <a:rPr lang="en-US" altLang="en-US" sz="2000" dirty="0" smtClean="0">
                <a:cs typeface="Arial" charset="0"/>
              </a:rPr>
              <a:t>radially</a:t>
            </a:r>
            <a:endParaRPr lang="en-US" altLang="en-US" sz="2000" dirty="0">
              <a:cs typeface="Arial" charset="0"/>
            </a:endParaRPr>
          </a:p>
          <a:p>
            <a:pPr eaLnBrk="1" hangingPunct="1">
              <a:spcBef>
                <a:spcPct val="0"/>
              </a:spcBef>
            </a:pPr>
            <a:endParaRPr lang="en-US" altLang="en-US" sz="2000" dirty="0">
              <a:cs typeface="Arial" charset="0"/>
            </a:endParaRPr>
          </a:p>
          <a:p>
            <a:pPr eaLnBrk="1" hangingPunct="1">
              <a:spcBef>
                <a:spcPct val="0"/>
              </a:spcBef>
              <a:buFontTx/>
              <a:buNone/>
            </a:pPr>
            <a:r>
              <a:rPr lang="en-US" altLang="en-US" sz="2000" b="1" dirty="0">
                <a:solidFill>
                  <a:srgbClr val="333333"/>
                </a:solidFill>
                <a:cs typeface="Arial" charset="0"/>
              </a:rPr>
              <a:t>Parameters:</a:t>
            </a:r>
          </a:p>
          <a:p>
            <a:pPr eaLnBrk="1" hangingPunct="1">
              <a:spcBef>
                <a:spcPct val="0"/>
              </a:spcBef>
            </a:pPr>
            <a:r>
              <a:rPr lang="en-US" altLang="en-US" sz="2000" dirty="0" smtClean="0">
                <a:cs typeface="Arial" charset="0"/>
              </a:rPr>
              <a:t># of </a:t>
            </a:r>
            <a:r>
              <a:rPr lang="en-US" altLang="en-US" sz="2000" dirty="0">
                <a:cs typeface="Arial" charset="0"/>
              </a:rPr>
              <a:t>wake </a:t>
            </a:r>
            <a:r>
              <a:rPr lang="en-US" altLang="en-US" sz="2000" dirty="0" smtClean="0">
                <a:cs typeface="Arial" charset="0"/>
              </a:rPr>
              <a:t>planes</a:t>
            </a:r>
          </a:p>
          <a:p>
            <a:pPr eaLnBrk="1" hangingPunct="1">
              <a:spcBef>
                <a:spcPct val="0"/>
              </a:spcBef>
            </a:pPr>
            <a:r>
              <a:rPr lang="en-US" altLang="en-US" sz="2000" dirty="0" smtClean="0">
                <a:cs typeface="Arial" charset="0"/>
              </a:rPr>
              <a:t>Radial finite- difference discretization</a:t>
            </a:r>
          </a:p>
        </p:txBody>
      </p:sp>
      <p:cxnSp>
        <p:nvCxnSpPr>
          <p:cNvPr id="10" name="AutoShape 59"/>
          <p:cNvCxnSpPr>
            <a:cxnSpLocks noChangeShapeType="1"/>
            <a:stCxn id="7" idx="3"/>
            <a:endCxn id="8" idx="5"/>
          </p:cNvCxnSpPr>
          <p:nvPr/>
        </p:nvCxnSpPr>
        <p:spPr bwMode="auto">
          <a:xfrm>
            <a:off x="7010400" y="4510881"/>
            <a:ext cx="252406" cy="0"/>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3" name="TextBox 62"/>
          <p:cNvSpPr txBox="1"/>
          <p:nvPr/>
        </p:nvSpPr>
        <p:spPr>
          <a:xfrm>
            <a:off x="76200" y="765512"/>
            <a:ext cx="3962400"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Calculates quasi-static axisymmetric wake deficit for an individual </a:t>
            </a:r>
            <a:r>
              <a:rPr lang="en-US" sz="2400" dirty="0" smtClean="0"/>
              <a:t>rotor</a:t>
            </a:r>
          </a:p>
          <a:p>
            <a:pPr marL="285750" indent="-285750">
              <a:buFont typeface="Arial" panose="020B0604020202020204" pitchFamily="34" charset="0"/>
              <a:buChar char="•"/>
            </a:pPr>
            <a:r>
              <a:rPr lang="en-US" sz="2400" dirty="0" smtClean="0"/>
              <a:t>One instance per rotor</a:t>
            </a:r>
            <a:endParaRPr lang="en-US" sz="2400" dirty="0"/>
          </a:p>
          <a:p>
            <a:pPr marL="285750" indent="-285750">
              <a:buFont typeface="Arial" panose="020B0604020202020204" pitchFamily="34" charset="0"/>
              <a:buChar char="•"/>
            </a:pPr>
            <a:endParaRPr lang="en-US" sz="2400" dirty="0"/>
          </a:p>
        </p:txBody>
      </p:sp>
      <p:graphicFrame>
        <p:nvGraphicFramePr>
          <p:cNvPr id="13" name="Object 12"/>
          <p:cNvGraphicFramePr>
            <a:graphicFrameLocks noChangeAspect="1"/>
          </p:cNvGraphicFramePr>
          <p:nvPr>
            <p:extLst>
              <p:ext uri="{D42A27DB-BD31-4B8C-83A1-F6EECF244321}">
                <p14:modId xmlns:p14="http://schemas.microsoft.com/office/powerpoint/2010/main" val="2170701109"/>
              </p:ext>
            </p:extLst>
          </p:nvPr>
        </p:nvGraphicFramePr>
        <p:xfrm>
          <a:off x="3733800" y="76200"/>
          <a:ext cx="5335588" cy="1922462"/>
        </p:xfrm>
        <a:graphic>
          <a:graphicData uri="http://schemas.openxmlformats.org/presentationml/2006/ole">
            <mc:AlternateContent xmlns:mc="http://schemas.openxmlformats.org/markup-compatibility/2006">
              <mc:Choice xmlns:v="urn:schemas-microsoft-com:vml" Requires="v">
                <p:oleObj spid="_x0000_s12338" name="Visio" r:id="rId3" imgW="6429434" imgH="2314643" progId="Visio.Drawing.11">
                  <p:embed/>
                </p:oleObj>
              </mc:Choice>
              <mc:Fallback>
                <p:oleObj name="Visio" r:id="rId3" imgW="6429434" imgH="2314643" progId="Visio.Drawing.11">
                  <p:embed/>
                  <p:pic>
                    <p:nvPicPr>
                      <p:cNvPr id="0" name=""/>
                      <p:cNvPicPr>
                        <a:picLocks noChangeAspect="1" noChangeArrowheads="1"/>
                      </p:cNvPicPr>
                      <p:nvPr/>
                    </p:nvPicPr>
                    <p:blipFill>
                      <a:blip r:embed="rId4"/>
                      <a:srcRect/>
                      <a:stretch>
                        <a:fillRect/>
                      </a:stretch>
                    </p:blipFill>
                    <p:spPr bwMode="auto">
                      <a:xfrm>
                        <a:off x="3733800" y="76200"/>
                        <a:ext cx="5335588"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AutoShape 115"/>
          <p:cNvSpPr>
            <a:spLocks noChangeArrowheads="1"/>
          </p:cNvSpPr>
          <p:nvPr/>
        </p:nvSpPr>
        <p:spPr bwMode="auto">
          <a:xfrm>
            <a:off x="4724400" y="2027237"/>
            <a:ext cx="2286000" cy="3651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eaLnBrk="1" hangingPunct="1">
              <a:spcBef>
                <a:spcPct val="0"/>
              </a:spcBef>
              <a:buFontTx/>
              <a:buNone/>
            </a:pPr>
            <a:r>
              <a:rPr lang="en-US" altLang="en-US" b="1" dirty="0" smtClean="0">
                <a:solidFill>
                  <a:srgbClr val="333333"/>
                </a:solidFill>
                <a:cs typeface="Arial" charset="0"/>
              </a:rPr>
              <a:t>Wake Deficit</a:t>
            </a:r>
            <a:endParaRPr lang="en-US" altLang="en-US" sz="2000" b="1" dirty="0">
              <a:solidFill>
                <a:srgbClr val="333333"/>
              </a:solidFill>
              <a:cs typeface="Arial" charset="0"/>
            </a:endParaRPr>
          </a:p>
        </p:txBody>
      </p:sp>
    </p:spTree>
    <p:extLst>
      <p:ext uri="{BB962C8B-B14F-4D97-AF65-F5344CB8AC3E}">
        <p14:creationId xmlns:p14="http://schemas.microsoft.com/office/powerpoint/2010/main" val="1249148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88048"/>
            <a:ext cx="3886199" cy="2077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Near-Wake Correction</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cxnSp>
        <p:nvCxnSpPr>
          <p:cNvPr id="6" name="AutoShape 5"/>
          <p:cNvCxnSpPr>
            <a:cxnSpLocks noChangeShapeType="1"/>
            <a:stCxn id="9" idx="2"/>
            <a:endCxn id="7" idx="1"/>
          </p:cNvCxnSpPr>
          <p:nvPr/>
        </p:nvCxnSpPr>
        <p:spPr bwMode="auto">
          <a:xfrm>
            <a:off x="4133763" y="4838700"/>
            <a:ext cx="293397" cy="0"/>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19"/>
          <p:cNvSpPr>
            <a:spLocks noChangeArrowheads="1"/>
          </p:cNvSpPr>
          <p:nvPr/>
        </p:nvSpPr>
        <p:spPr bwMode="auto">
          <a:xfrm>
            <a:off x="6551676" y="3581400"/>
            <a:ext cx="2501004" cy="2514600"/>
          </a:xfrm>
          <a:prstGeom prst="parallelogram">
            <a:avLst>
              <a:gd name="adj" fmla="val 7680"/>
            </a:avLst>
          </a:prstGeom>
          <a:solidFill>
            <a:srgbClr val="0959A5"/>
          </a:solidFill>
          <a:ln>
            <a:noFill/>
          </a:ln>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Outputs:</a:t>
            </a:r>
          </a:p>
          <a:p>
            <a:pPr marL="228600" indent="-228600" eaLnBrk="1" hangingPunct="1">
              <a:spcBef>
                <a:spcPct val="0"/>
              </a:spcBef>
              <a:defRPr/>
            </a:pPr>
            <a:r>
              <a:rPr lang="en-US" altLang="en-US" sz="2000" dirty="0" smtClean="0">
                <a:solidFill>
                  <a:schemeClr val="bg1"/>
                </a:solidFill>
              </a:rPr>
              <a:t>Axial &amp; radial wake deficits just downstream of rotor disk, distributed radially</a:t>
            </a:r>
          </a:p>
        </p:txBody>
      </p:sp>
      <p:sp>
        <p:nvSpPr>
          <p:cNvPr id="9" name="AutoShape 54"/>
          <p:cNvSpPr>
            <a:spLocks noChangeArrowheads="1"/>
          </p:cNvSpPr>
          <p:nvPr/>
        </p:nvSpPr>
        <p:spPr bwMode="auto">
          <a:xfrm>
            <a:off x="76198" y="3235271"/>
            <a:ext cx="4191002" cy="3206858"/>
          </a:xfrm>
          <a:prstGeom prst="parallelogram">
            <a:avLst>
              <a:gd name="adj" fmla="val 8322"/>
            </a:avLst>
          </a:prstGeom>
          <a:solidFill>
            <a:srgbClr val="0959A5"/>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Inputs:</a:t>
            </a:r>
          </a:p>
          <a:p>
            <a:pPr marL="228600" indent="-228600" eaLnBrk="1" hangingPunct="1">
              <a:spcBef>
                <a:spcPct val="0"/>
              </a:spcBef>
              <a:defRPr/>
            </a:pPr>
            <a:r>
              <a:rPr lang="en-US" altLang="en-US" sz="2000" dirty="0" smtClean="0">
                <a:solidFill>
                  <a:schemeClr val="bg1"/>
                </a:solidFill>
              </a:rPr>
              <a:t>Rotor diameter</a:t>
            </a:r>
          </a:p>
          <a:p>
            <a:pPr marL="228600" indent="-228600" eaLnBrk="1" hangingPunct="1">
              <a:spcBef>
                <a:spcPct val="0"/>
              </a:spcBef>
              <a:defRPr/>
            </a:pPr>
            <a:r>
              <a:rPr lang="en-US" altLang="en-US" sz="2000" dirty="0" smtClean="0">
                <a:solidFill>
                  <a:schemeClr val="bg1"/>
                </a:solidFill>
              </a:rPr>
              <a:t>Rotor disk-avg. ambient wind speed, normal to disk</a:t>
            </a:r>
          </a:p>
          <a:p>
            <a:pPr marL="228600" indent="-228600" eaLnBrk="1" hangingPunct="1">
              <a:spcBef>
                <a:spcPct val="0"/>
              </a:spcBef>
              <a:defRPr/>
            </a:pPr>
            <a:r>
              <a:rPr lang="en-US" altLang="en-US" sz="2000" dirty="0" smtClean="0">
                <a:solidFill>
                  <a:schemeClr val="bg1"/>
                </a:solidFill>
              </a:rPr>
              <a:t>Rotor disk-avg. relative wind speed (ambient + deficits + motion), normal to disk</a:t>
            </a:r>
          </a:p>
          <a:p>
            <a:pPr marL="228600" indent="-228600" eaLnBrk="1" hangingPunct="1">
              <a:spcBef>
                <a:spcPct val="0"/>
              </a:spcBef>
              <a:defRPr/>
            </a:pPr>
            <a:r>
              <a:rPr lang="en-US" altLang="en-US" sz="2000" dirty="0" smtClean="0">
                <a:solidFill>
                  <a:schemeClr val="bg1"/>
                </a:solidFill>
              </a:rPr>
              <a:t>Azimuth-avg. normal-force </a:t>
            </a:r>
            <a:r>
              <a:rPr lang="en-US" altLang="en-US" sz="2000" dirty="0" err="1" smtClean="0">
                <a:solidFill>
                  <a:schemeClr val="bg1"/>
                </a:solidFill>
              </a:rPr>
              <a:t>coef</a:t>
            </a:r>
            <a:r>
              <a:rPr lang="en-US" altLang="en-US" sz="2000" dirty="0" smtClean="0">
                <a:solidFill>
                  <a:schemeClr val="bg1"/>
                </a:solidFill>
              </a:rPr>
              <a:t>., distributed radially</a:t>
            </a:r>
          </a:p>
        </p:txBody>
      </p:sp>
      <p:cxnSp>
        <p:nvCxnSpPr>
          <p:cNvPr id="10" name="AutoShape 59"/>
          <p:cNvCxnSpPr>
            <a:cxnSpLocks noChangeShapeType="1"/>
            <a:stCxn id="7" idx="3"/>
            <a:endCxn id="8" idx="5"/>
          </p:cNvCxnSpPr>
          <p:nvPr/>
        </p:nvCxnSpPr>
        <p:spPr bwMode="auto">
          <a:xfrm>
            <a:off x="6324600" y="4838700"/>
            <a:ext cx="323115" cy="0"/>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AutoShape 115"/>
          <p:cNvSpPr>
            <a:spLocks noChangeArrowheads="1"/>
          </p:cNvSpPr>
          <p:nvPr/>
        </p:nvSpPr>
        <p:spPr bwMode="auto">
          <a:xfrm>
            <a:off x="4427160" y="2362199"/>
            <a:ext cx="1897439" cy="838201"/>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eaLnBrk="1" hangingPunct="1">
              <a:spcBef>
                <a:spcPct val="0"/>
              </a:spcBef>
              <a:buFontTx/>
              <a:buNone/>
            </a:pPr>
            <a:r>
              <a:rPr lang="en-US" altLang="en-US" b="1" dirty="0" smtClean="0">
                <a:solidFill>
                  <a:srgbClr val="333333"/>
                </a:solidFill>
                <a:cs typeface="Arial" charset="0"/>
              </a:rPr>
              <a:t>Near-Wake</a:t>
            </a:r>
          </a:p>
          <a:p>
            <a:pPr algn="ctr" eaLnBrk="1" hangingPunct="1">
              <a:spcBef>
                <a:spcPct val="0"/>
              </a:spcBef>
              <a:buFontTx/>
              <a:buNone/>
            </a:pPr>
            <a:r>
              <a:rPr lang="en-US" altLang="en-US" b="1" dirty="0" smtClean="0">
                <a:solidFill>
                  <a:srgbClr val="333333"/>
                </a:solidFill>
                <a:cs typeface="Arial" charset="0"/>
              </a:rPr>
              <a:t>Correction</a:t>
            </a:r>
            <a:endParaRPr lang="en-US" altLang="en-US" sz="2000" b="1" dirty="0">
              <a:solidFill>
                <a:srgbClr val="333333"/>
              </a:solidFill>
              <a:cs typeface="Arial" charset="0"/>
            </a:endParaRPr>
          </a:p>
        </p:txBody>
      </p:sp>
      <p:sp>
        <p:nvSpPr>
          <p:cNvPr id="7" name="Rectangle 18"/>
          <p:cNvSpPr>
            <a:spLocks noChangeArrowheads="1"/>
          </p:cNvSpPr>
          <p:nvPr/>
        </p:nvSpPr>
        <p:spPr bwMode="auto">
          <a:xfrm>
            <a:off x="4427160" y="3235271"/>
            <a:ext cx="1897440" cy="3206858"/>
          </a:xfrm>
          <a:prstGeom prst="rect">
            <a:avLst/>
          </a:prstGeom>
          <a:solidFill>
            <a:srgbClr val="FFFFCC"/>
          </a:solidFill>
          <a:ln w="63500" algn="ctr">
            <a:solidFill>
              <a:srgbClr val="000000"/>
            </a:solidFill>
            <a:miter lim="800000"/>
            <a:headEnd/>
            <a:tailEnd/>
          </a:ln>
        </p:spPr>
        <p:txBody>
          <a:bodyPr wrap="square" lIns="91440" tIns="0" rIns="91440" bIns="0" anchor="ctr"/>
          <a:lstStyle>
            <a:lvl1pPr marL="228600" indent="-228600"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eaLnBrk="1" hangingPunct="1">
              <a:spcBef>
                <a:spcPct val="0"/>
              </a:spcBef>
              <a:buFontTx/>
              <a:buNone/>
            </a:pPr>
            <a:r>
              <a:rPr lang="en-US" altLang="en-US" sz="2000" b="1" dirty="0" smtClean="0">
                <a:solidFill>
                  <a:srgbClr val="333333"/>
                </a:solidFill>
                <a:cs typeface="Arial" charset="0"/>
              </a:rPr>
              <a:t>States</a:t>
            </a:r>
            <a:r>
              <a:rPr lang="en-US" altLang="en-US" sz="2000" b="1" dirty="0">
                <a:solidFill>
                  <a:srgbClr val="333333"/>
                </a:solidFill>
                <a:cs typeface="Arial" charset="0"/>
              </a:rPr>
              <a:t>:</a:t>
            </a:r>
          </a:p>
          <a:p>
            <a:pPr eaLnBrk="1" hangingPunct="1">
              <a:spcBef>
                <a:spcPct val="0"/>
              </a:spcBef>
            </a:pPr>
            <a:r>
              <a:rPr lang="en-US" altLang="en-US" sz="2000" dirty="0" smtClean="0">
                <a:cs typeface="Arial" charset="0"/>
              </a:rPr>
              <a:t>N/A</a:t>
            </a:r>
            <a:endParaRPr lang="en-US" altLang="en-US" sz="2000" dirty="0">
              <a:cs typeface="Arial" charset="0"/>
            </a:endParaRPr>
          </a:p>
          <a:p>
            <a:pPr eaLnBrk="1" hangingPunct="1">
              <a:spcBef>
                <a:spcPct val="0"/>
              </a:spcBef>
            </a:pPr>
            <a:endParaRPr lang="en-US" altLang="en-US" sz="2000" dirty="0">
              <a:cs typeface="Arial" charset="0"/>
            </a:endParaRPr>
          </a:p>
          <a:p>
            <a:pPr eaLnBrk="1" hangingPunct="1">
              <a:spcBef>
                <a:spcPct val="0"/>
              </a:spcBef>
              <a:buFontTx/>
              <a:buNone/>
            </a:pPr>
            <a:r>
              <a:rPr lang="en-US" altLang="en-US" sz="2000" b="1" dirty="0">
                <a:solidFill>
                  <a:srgbClr val="333333"/>
                </a:solidFill>
                <a:cs typeface="Arial" charset="0"/>
              </a:rPr>
              <a:t>Parameters:</a:t>
            </a:r>
          </a:p>
          <a:p>
            <a:pPr eaLnBrk="1" hangingPunct="1">
              <a:spcBef>
                <a:spcPct val="0"/>
              </a:spcBef>
            </a:pPr>
            <a:r>
              <a:rPr lang="en-US" altLang="en-US" sz="2000" dirty="0" smtClean="0">
                <a:cs typeface="Arial" charset="0"/>
              </a:rPr>
              <a:t>Radial finite- difference discretization</a:t>
            </a:r>
          </a:p>
          <a:p>
            <a:pPr eaLnBrk="1" hangingPunct="1">
              <a:spcBef>
                <a:spcPct val="0"/>
              </a:spcBef>
            </a:pPr>
            <a:r>
              <a:rPr lang="en-US" altLang="en-US" sz="2000" dirty="0" smtClean="0">
                <a:cs typeface="Arial" charset="0"/>
              </a:rPr>
              <a:t>2 CFD-calibrated parameters</a:t>
            </a:r>
            <a:endParaRPr lang="en-US" altLang="en-US" sz="2000" dirty="0">
              <a:cs typeface="Arial" charset="0"/>
            </a:endParaRPr>
          </a:p>
        </p:txBody>
      </p:sp>
      <p:sp>
        <p:nvSpPr>
          <p:cNvPr id="63" name="TextBox 62"/>
          <p:cNvSpPr txBox="1"/>
          <p:nvPr/>
        </p:nvSpPr>
        <p:spPr>
          <a:xfrm>
            <a:off x="76200" y="765512"/>
            <a:ext cx="3962400"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Calculates near-wake (pressure-gradient-zone) correction to wake deficit for an individual rotor</a:t>
            </a:r>
          </a:p>
          <a:p>
            <a:pPr marL="285750" indent="-285750">
              <a:buFont typeface="Arial" panose="020B0604020202020204" pitchFamily="34" charset="0"/>
              <a:buChar char="•"/>
            </a:pPr>
            <a:r>
              <a:rPr lang="en-US" sz="2400" dirty="0" smtClean="0"/>
              <a:t>Subroutine, rather than a module</a:t>
            </a:r>
          </a:p>
        </p:txBody>
      </p:sp>
      <p:sp>
        <p:nvSpPr>
          <p:cNvPr id="35" name="Oval 34"/>
          <p:cNvSpPr/>
          <p:nvPr/>
        </p:nvSpPr>
        <p:spPr>
          <a:xfrm>
            <a:off x="6857998" y="4495800"/>
            <a:ext cx="1752602"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6"/>
          <p:cNvSpPr>
            <a:spLocks noChangeArrowheads="1"/>
          </p:cNvSpPr>
          <p:nvPr/>
        </p:nvSpPr>
        <p:spPr bwMode="auto">
          <a:xfrm>
            <a:off x="6130852" y="2057400"/>
            <a:ext cx="2941200" cy="3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1600" i="1" dirty="0" smtClean="0">
                <a:solidFill>
                  <a:srgbClr val="FF0000"/>
                </a:solidFill>
              </a:rPr>
              <a:t>Needed to avoid a rotor</a:t>
            </a:r>
          </a:p>
          <a:p>
            <a:pPr algn="ctr">
              <a:spcBef>
                <a:spcPct val="0"/>
              </a:spcBef>
              <a:buFontTx/>
              <a:buNone/>
            </a:pPr>
            <a:r>
              <a:rPr lang="en-US" altLang="en-US" sz="1600" i="1" dirty="0" smtClean="0">
                <a:solidFill>
                  <a:srgbClr val="FF0000"/>
                </a:solidFill>
              </a:rPr>
              <a:t>interacting with its own wake;</a:t>
            </a:r>
          </a:p>
          <a:p>
            <a:pPr algn="ctr">
              <a:spcBef>
                <a:spcPct val="0"/>
              </a:spcBef>
              <a:buFontTx/>
              <a:buNone/>
            </a:pPr>
            <a:r>
              <a:rPr lang="en-US" altLang="en-US" sz="1600" i="1" dirty="0" smtClean="0">
                <a:solidFill>
                  <a:srgbClr val="FF0000"/>
                </a:solidFill>
              </a:rPr>
              <a:t>may need to adjust existing</a:t>
            </a:r>
          </a:p>
          <a:p>
            <a:pPr algn="ctr">
              <a:spcBef>
                <a:spcPct val="0"/>
              </a:spcBef>
              <a:buFontTx/>
              <a:buNone/>
            </a:pPr>
            <a:r>
              <a:rPr lang="en-US" altLang="en-US" sz="1600" i="1" dirty="0" smtClean="0">
                <a:solidFill>
                  <a:srgbClr val="FF0000"/>
                </a:solidFill>
              </a:rPr>
              <a:t>CFD-calibrated parameters to</a:t>
            </a:r>
          </a:p>
          <a:p>
            <a:pPr algn="ctr">
              <a:spcBef>
                <a:spcPct val="0"/>
              </a:spcBef>
              <a:buFontTx/>
              <a:buNone/>
            </a:pPr>
            <a:r>
              <a:rPr lang="en-US" altLang="en-US" sz="1600" i="1" dirty="0" smtClean="0">
                <a:solidFill>
                  <a:srgbClr val="FF0000"/>
                </a:solidFill>
              </a:rPr>
              <a:t>compensate</a:t>
            </a:r>
            <a:endParaRPr lang="en-US" altLang="en-US" sz="1600" i="1" dirty="0">
              <a:solidFill>
                <a:srgbClr val="FF0000"/>
              </a:solidFill>
            </a:endParaRPr>
          </a:p>
        </p:txBody>
      </p:sp>
      <p:cxnSp>
        <p:nvCxnSpPr>
          <p:cNvPr id="37" name="Straight Arrow Connector 36"/>
          <p:cNvCxnSpPr>
            <a:endCxn id="35" idx="0"/>
          </p:cNvCxnSpPr>
          <p:nvPr/>
        </p:nvCxnSpPr>
        <p:spPr>
          <a:xfrm>
            <a:off x="7734299" y="3309275"/>
            <a:ext cx="0" cy="1186525"/>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7156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Wake-Deficit Increment</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cxnSp>
        <p:nvCxnSpPr>
          <p:cNvPr id="6" name="AutoShape 5"/>
          <p:cNvCxnSpPr>
            <a:cxnSpLocks noChangeShapeType="1"/>
            <a:stCxn id="9" idx="2"/>
            <a:endCxn id="7" idx="1"/>
          </p:cNvCxnSpPr>
          <p:nvPr/>
        </p:nvCxnSpPr>
        <p:spPr bwMode="auto">
          <a:xfrm>
            <a:off x="3450741" y="4983163"/>
            <a:ext cx="283059" cy="1"/>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19"/>
          <p:cNvSpPr>
            <a:spLocks noChangeArrowheads="1"/>
          </p:cNvSpPr>
          <p:nvPr/>
        </p:nvSpPr>
        <p:spPr bwMode="auto">
          <a:xfrm>
            <a:off x="6126600" y="3840163"/>
            <a:ext cx="2926080" cy="2286000"/>
          </a:xfrm>
          <a:prstGeom prst="parallelogram">
            <a:avLst>
              <a:gd name="adj" fmla="val 7680"/>
            </a:avLst>
          </a:prstGeom>
          <a:solidFill>
            <a:srgbClr val="0959A5"/>
          </a:solidFill>
          <a:ln>
            <a:noFill/>
          </a:ln>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a:solidFill>
                  <a:schemeClr val="bg1">
                    <a:lumMod val="75000"/>
                  </a:schemeClr>
                </a:solidFill>
              </a:rPr>
              <a:t>Outputs:</a:t>
            </a:r>
          </a:p>
          <a:p>
            <a:pPr marL="228600" indent="-228600" eaLnBrk="1" hangingPunct="1">
              <a:spcBef>
                <a:spcPct val="0"/>
              </a:spcBef>
              <a:defRPr/>
            </a:pPr>
            <a:r>
              <a:rPr lang="en-US" altLang="en-US" sz="2000" dirty="0">
                <a:solidFill>
                  <a:schemeClr val="bg1"/>
                </a:solidFill>
              </a:rPr>
              <a:t>Axial &amp; radial wake </a:t>
            </a:r>
            <a:r>
              <a:rPr lang="en-US" altLang="en-US" sz="2000" dirty="0" smtClean="0">
                <a:solidFill>
                  <a:schemeClr val="bg1"/>
                </a:solidFill>
              </a:rPr>
              <a:t>deficits </a:t>
            </a:r>
            <a:r>
              <a:rPr lang="en-US" altLang="en-US" sz="2000" dirty="0">
                <a:solidFill>
                  <a:schemeClr val="bg1"/>
                </a:solidFill>
              </a:rPr>
              <a:t>@ a wake </a:t>
            </a:r>
            <a:r>
              <a:rPr lang="en-US" altLang="en-US" sz="2000" dirty="0" smtClean="0">
                <a:solidFill>
                  <a:schemeClr val="bg1"/>
                </a:solidFill>
              </a:rPr>
              <a:t>plane incremented </a:t>
            </a:r>
            <a:r>
              <a:rPr lang="en-US" altLang="en-US" sz="2000" dirty="0">
                <a:solidFill>
                  <a:schemeClr val="bg1"/>
                </a:solidFill>
              </a:rPr>
              <a:t>downwind, distributed radially</a:t>
            </a:r>
          </a:p>
        </p:txBody>
      </p:sp>
      <p:sp>
        <p:nvSpPr>
          <p:cNvPr id="9" name="AutoShape 54"/>
          <p:cNvSpPr>
            <a:spLocks noChangeArrowheads="1"/>
          </p:cNvSpPr>
          <p:nvPr/>
        </p:nvSpPr>
        <p:spPr bwMode="auto">
          <a:xfrm>
            <a:off x="76200" y="3413125"/>
            <a:ext cx="3505200" cy="3140076"/>
          </a:xfrm>
          <a:prstGeom prst="parallelogram">
            <a:avLst>
              <a:gd name="adj" fmla="val 8322"/>
            </a:avLst>
          </a:prstGeom>
          <a:solidFill>
            <a:srgbClr val="0959A5"/>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a:solidFill>
                  <a:schemeClr val="bg1">
                    <a:lumMod val="75000"/>
                  </a:schemeClr>
                </a:solidFill>
              </a:rPr>
              <a:t>Inputs:</a:t>
            </a:r>
          </a:p>
          <a:p>
            <a:pPr marL="228600" indent="-228600" eaLnBrk="1" hangingPunct="1">
              <a:spcBef>
                <a:spcPct val="0"/>
              </a:spcBef>
              <a:defRPr/>
            </a:pPr>
            <a:r>
              <a:rPr lang="en-US" altLang="en-US" sz="2000" dirty="0">
                <a:solidFill>
                  <a:schemeClr val="bg1"/>
                </a:solidFill>
              </a:rPr>
              <a:t>Ambient TI</a:t>
            </a:r>
          </a:p>
          <a:p>
            <a:pPr marL="228600" indent="-228600" eaLnBrk="1" hangingPunct="1">
              <a:spcBef>
                <a:spcPct val="0"/>
              </a:spcBef>
              <a:defRPr/>
            </a:pPr>
            <a:r>
              <a:rPr lang="en-US" altLang="en-US" sz="2000" dirty="0" smtClean="0">
                <a:solidFill>
                  <a:schemeClr val="bg1"/>
                </a:solidFill>
              </a:rPr>
              <a:t>Downwind </a:t>
            </a:r>
            <a:r>
              <a:rPr lang="en-US" altLang="en-US" sz="2000" dirty="0">
                <a:solidFill>
                  <a:schemeClr val="bg1"/>
                </a:solidFill>
              </a:rPr>
              <a:t>increment</a:t>
            </a:r>
          </a:p>
          <a:p>
            <a:pPr marL="228600" indent="-228600" eaLnBrk="1" hangingPunct="1">
              <a:spcBef>
                <a:spcPct val="0"/>
              </a:spcBef>
              <a:defRPr/>
            </a:pPr>
            <a:r>
              <a:rPr lang="en-US" altLang="en-US" sz="2000" dirty="0" smtClean="0">
                <a:solidFill>
                  <a:schemeClr val="bg1"/>
                </a:solidFill>
              </a:rPr>
              <a:t>Rotor disk-avg. ambient wind speed, normal to wake plane</a:t>
            </a:r>
          </a:p>
          <a:p>
            <a:pPr marL="228600" indent="-228600" eaLnBrk="1" hangingPunct="1">
              <a:spcBef>
                <a:spcPct val="0"/>
              </a:spcBef>
              <a:defRPr/>
            </a:pPr>
            <a:r>
              <a:rPr lang="en-US" altLang="en-US" sz="2000" dirty="0" smtClean="0">
                <a:solidFill>
                  <a:schemeClr val="bg1"/>
                </a:solidFill>
              </a:rPr>
              <a:t>Axial </a:t>
            </a:r>
            <a:r>
              <a:rPr lang="en-US" altLang="en-US" sz="2000" dirty="0">
                <a:solidFill>
                  <a:schemeClr val="bg1"/>
                </a:solidFill>
              </a:rPr>
              <a:t>&amp; radial wake velocity deficits @ a wake plane, distributed </a:t>
            </a:r>
            <a:r>
              <a:rPr lang="en-US" altLang="en-US" sz="2000" dirty="0" smtClean="0">
                <a:solidFill>
                  <a:schemeClr val="bg1"/>
                </a:solidFill>
              </a:rPr>
              <a:t>radially</a:t>
            </a:r>
            <a:endParaRPr lang="en-US" altLang="en-US" sz="2000" dirty="0">
              <a:solidFill>
                <a:schemeClr val="bg1"/>
              </a:solidFill>
            </a:endParaRPr>
          </a:p>
        </p:txBody>
      </p:sp>
      <p:cxnSp>
        <p:nvCxnSpPr>
          <p:cNvPr id="10" name="AutoShape 59"/>
          <p:cNvCxnSpPr>
            <a:cxnSpLocks noChangeShapeType="1"/>
            <a:stCxn id="7" idx="3"/>
            <a:endCxn id="8" idx="5"/>
          </p:cNvCxnSpPr>
          <p:nvPr/>
        </p:nvCxnSpPr>
        <p:spPr bwMode="auto">
          <a:xfrm flipV="1">
            <a:off x="5936040" y="4983163"/>
            <a:ext cx="278342" cy="1"/>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 name="Rectangle 18"/>
          <p:cNvSpPr>
            <a:spLocks noChangeArrowheads="1"/>
          </p:cNvSpPr>
          <p:nvPr/>
        </p:nvSpPr>
        <p:spPr bwMode="auto">
          <a:xfrm>
            <a:off x="3733800" y="3430152"/>
            <a:ext cx="2202240" cy="3106023"/>
          </a:xfrm>
          <a:prstGeom prst="rect">
            <a:avLst/>
          </a:prstGeom>
          <a:solidFill>
            <a:srgbClr val="FFFFCC"/>
          </a:solidFill>
          <a:ln w="63500" algn="ctr">
            <a:solidFill>
              <a:srgbClr val="000000"/>
            </a:solidFill>
            <a:miter lim="800000"/>
            <a:headEnd/>
            <a:tailEnd/>
          </a:ln>
        </p:spPr>
        <p:txBody>
          <a:bodyPr wrap="square" lIns="91440" tIns="0" rIns="91440" bIns="0" anchor="ctr"/>
          <a:lstStyle>
            <a:lvl1pPr marL="228600" indent="-228600"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eaLnBrk="1" hangingPunct="1">
              <a:spcBef>
                <a:spcPct val="0"/>
              </a:spcBef>
              <a:buFontTx/>
              <a:buNone/>
            </a:pPr>
            <a:r>
              <a:rPr lang="en-US" altLang="en-US" sz="2000" b="1" dirty="0" smtClean="0">
                <a:solidFill>
                  <a:srgbClr val="333333"/>
                </a:solidFill>
                <a:cs typeface="Arial" charset="0"/>
              </a:rPr>
              <a:t>States</a:t>
            </a:r>
            <a:r>
              <a:rPr lang="en-US" altLang="en-US" sz="2000" b="1" dirty="0">
                <a:solidFill>
                  <a:srgbClr val="333333"/>
                </a:solidFill>
                <a:cs typeface="Arial" charset="0"/>
              </a:rPr>
              <a:t>:</a:t>
            </a:r>
          </a:p>
          <a:p>
            <a:pPr eaLnBrk="1" hangingPunct="1">
              <a:spcBef>
                <a:spcPct val="0"/>
              </a:spcBef>
            </a:pPr>
            <a:r>
              <a:rPr lang="en-US" altLang="en-US" sz="2000" dirty="0" smtClean="0">
                <a:cs typeface="Arial" charset="0"/>
              </a:rPr>
              <a:t>N/A</a:t>
            </a:r>
            <a:endParaRPr lang="en-US" altLang="en-US" sz="2000" dirty="0">
              <a:cs typeface="Arial" charset="0"/>
            </a:endParaRPr>
          </a:p>
          <a:p>
            <a:pPr eaLnBrk="1" hangingPunct="1">
              <a:spcBef>
                <a:spcPct val="0"/>
              </a:spcBef>
            </a:pPr>
            <a:endParaRPr lang="en-US" altLang="en-US" sz="2000" dirty="0">
              <a:cs typeface="Arial" charset="0"/>
            </a:endParaRPr>
          </a:p>
          <a:p>
            <a:pPr eaLnBrk="1" hangingPunct="1">
              <a:spcBef>
                <a:spcPct val="0"/>
              </a:spcBef>
              <a:buFontTx/>
              <a:buNone/>
            </a:pPr>
            <a:r>
              <a:rPr lang="en-US" altLang="en-US" sz="2000" b="1" dirty="0">
                <a:solidFill>
                  <a:srgbClr val="333333"/>
                </a:solidFill>
                <a:cs typeface="Arial" charset="0"/>
              </a:rPr>
              <a:t>Parameters:</a:t>
            </a:r>
          </a:p>
          <a:p>
            <a:pPr eaLnBrk="1" hangingPunct="1">
              <a:spcBef>
                <a:spcPct val="0"/>
              </a:spcBef>
            </a:pPr>
            <a:r>
              <a:rPr lang="en-US" altLang="en-US" sz="2000" dirty="0" smtClean="0">
                <a:cs typeface="Arial" charset="0"/>
              </a:rPr>
              <a:t>Radial finite- difference discretization</a:t>
            </a:r>
          </a:p>
          <a:p>
            <a:pPr eaLnBrk="1" hangingPunct="1">
              <a:spcBef>
                <a:spcPct val="0"/>
              </a:spcBef>
            </a:pPr>
            <a:r>
              <a:rPr lang="en-US" altLang="en-US" sz="2000" dirty="0" smtClean="0">
                <a:cs typeface="Arial" charset="0"/>
              </a:rPr>
              <a:t>4 CFD-calibrated parameters</a:t>
            </a:r>
            <a:endParaRPr lang="en-US" altLang="en-US" sz="2000" dirty="0">
              <a:cs typeface="Arial" charset="0"/>
            </a:endParaRPr>
          </a:p>
        </p:txBody>
      </p:sp>
      <p:sp>
        <p:nvSpPr>
          <p:cNvPr id="11" name="AutoShape 115"/>
          <p:cNvSpPr>
            <a:spLocks noChangeArrowheads="1"/>
          </p:cNvSpPr>
          <p:nvPr/>
        </p:nvSpPr>
        <p:spPr bwMode="auto">
          <a:xfrm>
            <a:off x="3733800" y="2819400"/>
            <a:ext cx="2202240" cy="3651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eaLnBrk="1" hangingPunct="1">
              <a:spcBef>
                <a:spcPct val="0"/>
              </a:spcBef>
              <a:buFontTx/>
              <a:buNone/>
            </a:pPr>
            <a:r>
              <a:rPr lang="en-US" altLang="en-US" b="1" dirty="0" smtClean="0">
                <a:solidFill>
                  <a:srgbClr val="333333"/>
                </a:solidFill>
                <a:cs typeface="Arial" charset="0"/>
              </a:rPr>
              <a:t>Wake-Deficit</a:t>
            </a:r>
          </a:p>
          <a:p>
            <a:pPr algn="ctr" eaLnBrk="1" hangingPunct="1">
              <a:spcBef>
                <a:spcPct val="0"/>
              </a:spcBef>
              <a:buFontTx/>
              <a:buNone/>
            </a:pPr>
            <a:r>
              <a:rPr lang="en-US" altLang="en-US" b="1" dirty="0" smtClean="0">
                <a:solidFill>
                  <a:srgbClr val="333333"/>
                </a:solidFill>
                <a:cs typeface="Arial" charset="0"/>
              </a:rPr>
              <a:t>Increment</a:t>
            </a:r>
            <a:endParaRPr lang="en-US" altLang="en-US" sz="2000" b="1" dirty="0">
              <a:solidFill>
                <a:srgbClr val="333333"/>
              </a:solidFill>
              <a:cs typeface="Arial" charset="0"/>
            </a:endParaRPr>
          </a:p>
        </p:txBody>
      </p:sp>
      <p:sp>
        <p:nvSpPr>
          <p:cNvPr id="63" name="TextBox 62"/>
          <p:cNvSpPr txBox="1"/>
          <p:nvPr/>
        </p:nvSpPr>
        <p:spPr>
          <a:xfrm>
            <a:off x="76200" y="765512"/>
            <a:ext cx="396240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Increments the quasi-static </a:t>
            </a:r>
            <a:r>
              <a:rPr lang="en-US" sz="2400" dirty="0"/>
              <a:t>axisymmetric wake deficit </a:t>
            </a:r>
            <a:r>
              <a:rPr lang="en-US" sz="2400" dirty="0" smtClean="0"/>
              <a:t>downwind for </a:t>
            </a:r>
            <a:r>
              <a:rPr lang="en-US" sz="2400" dirty="0"/>
              <a:t>an individual </a:t>
            </a:r>
            <a:r>
              <a:rPr lang="en-US" sz="2400" dirty="0" smtClean="0"/>
              <a:t>rotor</a:t>
            </a:r>
          </a:p>
          <a:p>
            <a:pPr marL="285750" indent="-285750">
              <a:buFont typeface="Arial" panose="020B0604020202020204" pitchFamily="34" charset="0"/>
              <a:buChar char="•"/>
            </a:pPr>
            <a:r>
              <a:rPr lang="en-US" sz="2400" dirty="0"/>
              <a:t>Subroutine, rather than a module</a:t>
            </a:r>
          </a:p>
          <a:p>
            <a:pPr marL="285750" indent="-285750">
              <a:buFont typeface="Arial" panose="020B0604020202020204" pitchFamily="34" charset="0"/>
              <a:buChar char="•"/>
            </a:pPr>
            <a:endParaRPr lang="en-US" sz="2400" dirty="0"/>
          </a:p>
        </p:txBody>
      </p:sp>
      <p:graphicFrame>
        <p:nvGraphicFramePr>
          <p:cNvPr id="13" name="Object 12"/>
          <p:cNvGraphicFramePr>
            <a:graphicFrameLocks noChangeAspect="1"/>
          </p:cNvGraphicFramePr>
          <p:nvPr>
            <p:extLst>
              <p:ext uri="{D42A27DB-BD31-4B8C-83A1-F6EECF244321}">
                <p14:modId xmlns:p14="http://schemas.microsoft.com/office/powerpoint/2010/main" val="733881459"/>
              </p:ext>
            </p:extLst>
          </p:nvPr>
        </p:nvGraphicFramePr>
        <p:xfrm>
          <a:off x="3733800" y="762000"/>
          <a:ext cx="5335588" cy="1922462"/>
        </p:xfrm>
        <a:graphic>
          <a:graphicData uri="http://schemas.openxmlformats.org/presentationml/2006/ole">
            <mc:AlternateContent xmlns:mc="http://schemas.openxmlformats.org/markup-compatibility/2006">
              <mc:Choice xmlns:v="urn:schemas-microsoft-com:vml" Requires="v">
                <p:oleObj spid="_x0000_s7255" name="Visio" r:id="rId3" imgW="6429434" imgH="2314643" progId="Visio.Drawing.11">
                  <p:embed/>
                </p:oleObj>
              </mc:Choice>
              <mc:Fallback>
                <p:oleObj name="Visio" r:id="rId3" imgW="6429434" imgH="2314643"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762000"/>
                        <a:ext cx="5335588"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7" name="Straight Arrow Connector 26"/>
          <p:cNvCxnSpPr/>
          <p:nvPr/>
        </p:nvCxnSpPr>
        <p:spPr>
          <a:xfrm>
            <a:off x="6477000" y="1714500"/>
            <a:ext cx="533400" cy="0"/>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477000" y="1143000"/>
            <a:ext cx="0" cy="114300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010400" y="1143000"/>
            <a:ext cx="0" cy="1143000"/>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085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14300" indent="0">
              <a:buNone/>
            </a:pPr>
            <a:endParaRPr lang="en-US" dirty="0" smtClean="0"/>
          </a:p>
          <a:p>
            <a:endParaRPr lang="en-US" dirty="0"/>
          </a:p>
        </p:txBody>
      </p:sp>
      <p:sp>
        <p:nvSpPr>
          <p:cNvPr id="63" name="TextBox 62"/>
          <p:cNvSpPr txBox="1"/>
          <p:nvPr/>
        </p:nvSpPr>
        <p:spPr>
          <a:xfrm>
            <a:off x="76200" y="765512"/>
            <a:ext cx="58674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Solves dynamic wake advection, deflection, &amp; meandering for an individual rotor</a:t>
            </a:r>
          </a:p>
          <a:p>
            <a:pPr marL="285750" indent="-285750">
              <a:buFont typeface="Arial" panose="020B0604020202020204" pitchFamily="34" charset="0"/>
              <a:buChar char="•"/>
            </a:pPr>
            <a:r>
              <a:rPr lang="en-US" sz="2400" dirty="0" smtClean="0"/>
              <a:t>One instance per rotor</a:t>
            </a:r>
            <a:endParaRPr 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1112966568"/>
              </p:ext>
            </p:extLst>
          </p:nvPr>
        </p:nvGraphicFramePr>
        <p:xfrm>
          <a:off x="6605004" y="685800"/>
          <a:ext cx="1877592" cy="5486400"/>
        </p:xfrm>
        <a:graphic>
          <a:graphicData uri="http://schemas.openxmlformats.org/presentationml/2006/ole">
            <mc:AlternateContent xmlns:mc="http://schemas.openxmlformats.org/markup-compatibility/2006">
              <mc:Choice xmlns:v="urn:schemas-microsoft-com:vml" Requires="v">
                <p:oleObj spid="_x0000_s9375" name="Visio" r:id="rId3" imgW="6423628" imgH="18762321" progId="Visio.Drawing.11">
                  <p:embed/>
                </p:oleObj>
              </mc:Choice>
              <mc:Fallback>
                <p:oleObj name="Visio" r:id="rId3" imgW="6423628" imgH="18762321"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5004" y="685800"/>
                        <a:ext cx="1877592" cy="5486400"/>
                      </a:xfrm>
                      <a:prstGeom prst="rect">
                        <a:avLst/>
                      </a:prstGeom>
                      <a:noFill/>
                      <a:ln>
                        <a:noFill/>
                      </a:ln>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74580656"/>
              </p:ext>
            </p:extLst>
          </p:nvPr>
        </p:nvGraphicFramePr>
        <p:xfrm>
          <a:off x="341313" y="1981200"/>
          <a:ext cx="5526087" cy="4581525"/>
        </p:xfrm>
        <a:graphic>
          <a:graphicData uri="http://schemas.openxmlformats.org/presentationml/2006/ole">
            <mc:AlternateContent xmlns:mc="http://schemas.openxmlformats.org/markup-compatibility/2006">
              <mc:Choice xmlns:v="urn:schemas-microsoft-com:vml" Requires="v">
                <p:oleObj spid="_x0000_s9376" name="Visio" r:id="rId5" imgW="6657967" imgH="5515043" progId="Visio.Drawing.11">
                  <p:embed/>
                </p:oleObj>
              </mc:Choice>
              <mc:Fallback>
                <p:oleObj name="Visio" r:id="rId5" imgW="6657967" imgH="5515043" progId="Visio.Drawing.11">
                  <p:embed/>
                  <p:pic>
                    <p:nvPicPr>
                      <p:cNvPr id="0" name="Object 7"/>
                      <p:cNvPicPr>
                        <a:picLocks noChangeAspect="1" noChangeArrowheads="1"/>
                      </p:cNvPicPr>
                      <p:nvPr/>
                    </p:nvPicPr>
                    <p:blipFill>
                      <a:blip r:embed="rId6"/>
                      <a:srcRect/>
                      <a:stretch>
                        <a:fillRect/>
                      </a:stretch>
                    </p:blipFill>
                    <p:spPr bwMode="auto">
                      <a:xfrm>
                        <a:off x="341313" y="1981200"/>
                        <a:ext cx="5526087" cy="458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nvPr>
        </p:nvSpPr>
        <p:spPr>
          <a:xfrm>
            <a:off x="457200" y="118872"/>
            <a:ext cx="8686800" cy="566928"/>
          </a:xfrm>
        </p:spPr>
        <p:txBody>
          <a:bodyPr>
            <a:normAutofit fontScale="90000"/>
          </a:bodyPr>
          <a:lstStyle/>
          <a:p>
            <a:r>
              <a:rPr lang="en-US" dirty="0" smtClean="0"/>
              <a:t>Wake Advection, Deflection, &amp; Meandering</a:t>
            </a:r>
            <a:endParaRPr lang="en-US" sz="2000" dirty="0"/>
          </a:p>
        </p:txBody>
      </p:sp>
      <p:sp>
        <p:nvSpPr>
          <p:cNvPr id="14" name="Rectangle 13"/>
          <p:cNvSpPr>
            <a:spLocks noChangeArrowheads="1"/>
          </p:cNvSpPr>
          <p:nvPr/>
        </p:nvSpPr>
        <p:spPr bwMode="auto">
          <a:xfrm>
            <a:off x="533399" y="3886200"/>
            <a:ext cx="5105401"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smtClean="0">
                <a:solidFill>
                  <a:srgbClr val="000000"/>
                </a:solidFill>
                <a:latin typeface="+mj-lt"/>
              </a:rPr>
              <a:t>Wake Deflection</a:t>
            </a:r>
            <a:endParaRPr lang="en-US" altLang="en-US" sz="2000" i="1" dirty="0">
              <a:solidFill>
                <a:srgbClr val="000000"/>
              </a:solidFill>
              <a:latin typeface="+mj-lt"/>
            </a:endParaRPr>
          </a:p>
        </p:txBody>
      </p:sp>
      <p:sp>
        <p:nvSpPr>
          <p:cNvPr id="15" name="Rectangle 14"/>
          <p:cNvSpPr>
            <a:spLocks noChangeArrowheads="1"/>
          </p:cNvSpPr>
          <p:nvPr/>
        </p:nvSpPr>
        <p:spPr bwMode="auto">
          <a:xfrm>
            <a:off x="533398" y="6172200"/>
            <a:ext cx="5105401"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smtClean="0">
                <a:solidFill>
                  <a:srgbClr val="000000"/>
                </a:solidFill>
                <a:latin typeface="+mj-lt"/>
              </a:rPr>
              <a:t>Wake Meandering</a:t>
            </a:r>
            <a:endParaRPr lang="en-US" altLang="en-US" sz="2000" i="1" dirty="0">
              <a:solidFill>
                <a:srgbClr val="000000"/>
              </a:solidFill>
              <a:latin typeface="+mj-lt"/>
            </a:endParaRPr>
          </a:p>
        </p:txBody>
      </p:sp>
      <p:sp>
        <p:nvSpPr>
          <p:cNvPr id="16" name="Rectangle 15"/>
          <p:cNvSpPr>
            <a:spLocks noChangeArrowheads="1"/>
          </p:cNvSpPr>
          <p:nvPr/>
        </p:nvSpPr>
        <p:spPr bwMode="auto">
          <a:xfrm>
            <a:off x="5943600" y="6172200"/>
            <a:ext cx="32004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smtClean="0">
                <a:solidFill>
                  <a:srgbClr val="000000"/>
                </a:solidFill>
                <a:latin typeface="+mj-lt"/>
              </a:rPr>
              <a:t>Wake Advection</a:t>
            </a:r>
            <a:endParaRPr lang="en-US" altLang="en-US" sz="2000" i="1" dirty="0">
              <a:solidFill>
                <a:srgbClr val="000000"/>
              </a:solidFill>
              <a:latin typeface="+mj-lt"/>
            </a:endParaRPr>
          </a:p>
        </p:txBody>
      </p:sp>
      <p:sp>
        <p:nvSpPr>
          <p:cNvPr id="17" name="Rectangle 26"/>
          <p:cNvSpPr>
            <a:spLocks noChangeArrowheads="1"/>
          </p:cNvSpPr>
          <p:nvPr/>
        </p:nvSpPr>
        <p:spPr bwMode="auto">
          <a:xfrm>
            <a:off x="7467600" y="2075688"/>
            <a:ext cx="1676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1600" i="1" dirty="0" smtClean="0">
                <a:solidFill>
                  <a:srgbClr val="FF0000"/>
                </a:solidFill>
              </a:rPr>
              <a:t>Step change</a:t>
            </a:r>
          </a:p>
          <a:p>
            <a:pPr algn="ctr">
              <a:spcBef>
                <a:spcPct val="0"/>
              </a:spcBef>
              <a:buFontTx/>
              <a:buNone/>
            </a:pPr>
            <a:r>
              <a:rPr lang="en-US" altLang="en-US" sz="1600" i="1" dirty="0" smtClean="0">
                <a:solidFill>
                  <a:srgbClr val="FF0000"/>
                </a:solidFill>
              </a:rPr>
              <a:t>in yaw</a:t>
            </a:r>
            <a:endParaRPr lang="en-US" altLang="en-US" sz="1600" i="1" dirty="0">
              <a:solidFill>
                <a:srgbClr val="FF0000"/>
              </a:solidFill>
            </a:endParaRPr>
          </a:p>
        </p:txBody>
      </p:sp>
      <p:cxnSp>
        <p:nvCxnSpPr>
          <p:cNvPr id="18" name="Straight Arrow Connector 17"/>
          <p:cNvCxnSpPr/>
          <p:nvPr/>
        </p:nvCxnSpPr>
        <p:spPr>
          <a:xfrm flipH="1">
            <a:off x="7315200" y="2251068"/>
            <a:ext cx="381000" cy="3976"/>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6324600" y="3693713"/>
            <a:ext cx="381000" cy="3976"/>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sp>
        <p:nvSpPr>
          <p:cNvPr id="26" name="Rectangle 26"/>
          <p:cNvSpPr>
            <a:spLocks noChangeArrowheads="1"/>
          </p:cNvSpPr>
          <p:nvPr/>
        </p:nvSpPr>
        <p:spPr bwMode="auto">
          <a:xfrm rot="16200000">
            <a:off x="6096000" y="3048001"/>
            <a:ext cx="838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1600" i="1" dirty="0" smtClean="0">
                <a:solidFill>
                  <a:srgbClr val="FF0000"/>
                </a:solidFill>
              </a:rPr>
              <a:t>Time</a:t>
            </a:r>
            <a:endParaRPr lang="en-US" altLang="en-US" sz="1600" i="1" dirty="0">
              <a:solidFill>
                <a:srgbClr val="FF0000"/>
              </a:solidFill>
            </a:endParaRPr>
          </a:p>
        </p:txBody>
      </p:sp>
    </p:spTree>
    <p:extLst>
      <p:ext uri="{BB962C8B-B14F-4D97-AF65-F5344CB8AC3E}">
        <p14:creationId xmlns:p14="http://schemas.microsoft.com/office/powerpoint/2010/main" val="38039849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8872"/>
            <a:ext cx="8686800" cy="566928"/>
          </a:xfrm>
        </p:spPr>
        <p:txBody>
          <a:bodyPr>
            <a:normAutofit fontScale="90000"/>
          </a:bodyPr>
          <a:lstStyle/>
          <a:p>
            <a:r>
              <a:rPr lang="en-US" dirty="0" smtClean="0"/>
              <a:t>Wake Advection, Deflection, &amp; Meandering</a:t>
            </a:r>
            <a:endParaRPr lang="en-US" sz="2000" dirty="0"/>
          </a:p>
        </p:txBody>
      </p:sp>
      <p:cxnSp>
        <p:nvCxnSpPr>
          <p:cNvPr id="6" name="AutoShape 5"/>
          <p:cNvCxnSpPr>
            <a:cxnSpLocks noChangeShapeType="1"/>
            <a:stCxn id="9" idx="2"/>
            <a:endCxn id="7" idx="1"/>
          </p:cNvCxnSpPr>
          <p:nvPr/>
        </p:nvCxnSpPr>
        <p:spPr bwMode="auto">
          <a:xfrm>
            <a:off x="3289490" y="3810000"/>
            <a:ext cx="368110" cy="0"/>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19"/>
          <p:cNvSpPr>
            <a:spLocks noChangeArrowheads="1"/>
          </p:cNvSpPr>
          <p:nvPr/>
        </p:nvSpPr>
        <p:spPr bwMode="auto">
          <a:xfrm>
            <a:off x="6705600" y="3124200"/>
            <a:ext cx="2386544" cy="1371600"/>
          </a:xfrm>
          <a:prstGeom prst="parallelogram">
            <a:avLst>
              <a:gd name="adj" fmla="val 7680"/>
            </a:avLst>
          </a:prstGeom>
          <a:solidFill>
            <a:srgbClr val="0959A5"/>
          </a:solidFill>
          <a:ln>
            <a:noFill/>
          </a:ln>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1800" b="1" dirty="0">
                <a:solidFill>
                  <a:schemeClr val="bg1">
                    <a:lumMod val="75000"/>
                  </a:schemeClr>
                </a:solidFill>
              </a:rPr>
              <a:t>Outputs:</a:t>
            </a:r>
          </a:p>
          <a:p>
            <a:pPr marL="228600" indent="-228600" eaLnBrk="1" hangingPunct="1">
              <a:spcBef>
                <a:spcPct val="0"/>
              </a:spcBef>
              <a:defRPr/>
            </a:pPr>
            <a:r>
              <a:rPr lang="en-US" altLang="en-US" sz="1800" dirty="0" smtClean="0">
                <a:solidFill>
                  <a:schemeClr val="bg1"/>
                </a:solidFill>
              </a:rPr>
              <a:t>Discrete </a:t>
            </a:r>
            <a:r>
              <a:rPr lang="en-US" altLang="en-US" sz="1800" dirty="0" smtClean="0">
                <a:solidFill>
                  <a:schemeClr val="bg1"/>
                </a:solidFill>
              </a:rPr>
              <a:t>states</a:t>
            </a:r>
          </a:p>
          <a:p>
            <a:pPr marL="228600" indent="-228600" eaLnBrk="1" hangingPunct="1">
              <a:spcBef>
                <a:spcPct val="0"/>
              </a:spcBef>
              <a:defRPr/>
            </a:pPr>
            <a:r>
              <a:rPr lang="en-US" altLang="en-US" sz="1800" dirty="0">
                <a:solidFill>
                  <a:schemeClr val="bg1"/>
                </a:solidFill>
              </a:rPr>
              <a:t>Downwind increments of wake </a:t>
            </a:r>
            <a:r>
              <a:rPr lang="en-US" altLang="en-US" sz="1800" dirty="0" smtClean="0">
                <a:solidFill>
                  <a:schemeClr val="bg1"/>
                </a:solidFill>
              </a:rPr>
              <a:t>planes</a:t>
            </a:r>
            <a:endParaRPr lang="en-US" altLang="en-US" sz="1800" dirty="0" smtClean="0">
              <a:solidFill>
                <a:schemeClr val="bg1"/>
              </a:solidFill>
            </a:endParaRPr>
          </a:p>
        </p:txBody>
      </p:sp>
      <p:sp>
        <p:nvSpPr>
          <p:cNvPr id="9" name="AutoShape 54"/>
          <p:cNvSpPr>
            <a:spLocks noChangeArrowheads="1"/>
          </p:cNvSpPr>
          <p:nvPr/>
        </p:nvSpPr>
        <p:spPr bwMode="auto">
          <a:xfrm>
            <a:off x="76200" y="1371600"/>
            <a:ext cx="3352800" cy="4876800"/>
          </a:xfrm>
          <a:prstGeom prst="parallelogram">
            <a:avLst>
              <a:gd name="adj" fmla="val 8322"/>
            </a:avLst>
          </a:prstGeom>
          <a:solidFill>
            <a:srgbClr val="0959A5"/>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1800" b="1" dirty="0">
                <a:solidFill>
                  <a:schemeClr val="bg1">
                    <a:lumMod val="75000"/>
                  </a:schemeClr>
                </a:solidFill>
              </a:rPr>
              <a:t>Inputs:</a:t>
            </a:r>
          </a:p>
          <a:p>
            <a:pPr marL="228600" indent="-228600" eaLnBrk="1" hangingPunct="1">
              <a:spcBef>
                <a:spcPct val="0"/>
              </a:spcBef>
              <a:defRPr/>
            </a:pPr>
            <a:r>
              <a:rPr lang="en-US" altLang="en-US" sz="1800" dirty="0" smtClean="0">
                <a:solidFill>
                  <a:schemeClr val="bg1"/>
                </a:solidFill>
              </a:rPr>
              <a:t>Disturbed wind speed (ambient + deficits) throughout domain</a:t>
            </a:r>
          </a:p>
          <a:p>
            <a:pPr marL="228600" indent="-228600" eaLnBrk="1" hangingPunct="1">
              <a:spcBef>
                <a:spcPct val="0"/>
              </a:spcBef>
              <a:defRPr/>
            </a:pPr>
            <a:r>
              <a:rPr lang="en-US" altLang="en-US" sz="1800" dirty="0">
                <a:solidFill>
                  <a:schemeClr val="bg1"/>
                </a:solidFill>
              </a:rPr>
              <a:t>Position of hub</a:t>
            </a:r>
          </a:p>
          <a:p>
            <a:pPr marL="228600" indent="-228600" eaLnBrk="1" hangingPunct="1">
              <a:spcBef>
                <a:spcPct val="0"/>
              </a:spcBef>
              <a:defRPr/>
            </a:pPr>
            <a:r>
              <a:rPr lang="en-US" altLang="en-US" sz="1800" dirty="0">
                <a:solidFill>
                  <a:schemeClr val="bg1"/>
                </a:solidFill>
              </a:rPr>
              <a:t>Orientation of rotor centerline</a:t>
            </a:r>
          </a:p>
          <a:p>
            <a:pPr marL="228600" lvl="1" indent="-228600" eaLnBrk="1" hangingPunct="1">
              <a:spcBef>
                <a:spcPct val="0"/>
              </a:spcBef>
              <a:buFontTx/>
              <a:buChar char="•"/>
              <a:defRPr/>
            </a:pPr>
            <a:r>
              <a:rPr lang="en-US" altLang="en-US" sz="1800" dirty="0" smtClean="0">
                <a:solidFill>
                  <a:schemeClr val="bg1"/>
                </a:solidFill>
              </a:rPr>
              <a:t>Ambient </a:t>
            </a:r>
            <a:r>
              <a:rPr lang="en-US" altLang="en-US" sz="1800" dirty="0">
                <a:solidFill>
                  <a:schemeClr val="bg1"/>
                </a:solidFill>
              </a:rPr>
              <a:t>wind speed around rotor</a:t>
            </a:r>
          </a:p>
          <a:p>
            <a:pPr marL="228600" indent="-228600" eaLnBrk="1" hangingPunct="1">
              <a:spcBef>
                <a:spcPct val="0"/>
              </a:spcBef>
              <a:defRPr/>
            </a:pPr>
            <a:r>
              <a:rPr lang="en-US" altLang="en-US" sz="1800" dirty="0" smtClean="0">
                <a:solidFill>
                  <a:schemeClr val="bg1"/>
                </a:solidFill>
              </a:rPr>
              <a:t>Wake diameters @ wake planes</a:t>
            </a:r>
          </a:p>
          <a:p>
            <a:pPr marL="228600" indent="-228600" eaLnBrk="1" hangingPunct="1">
              <a:spcBef>
                <a:spcPct val="0"/>
              </a:spcBef>
              <a:defRPr/>
            </a:pPr>
            <a:r>
              <a:rPr lang="en-US" altLang="en-US" sz="1800" dirty="0" smtClean="0">
                <a:solidFill>
                  <a:schemeClr val="bg1"/>
                </a:solidFill>
              </a:rPr>
              <a:t>Rotor inputs:</a:t>
            </a:r>
          </a:p>
          <a:p>
            <a:pPr marL="457200" lvl="1" indent="-225425" eaLnBrk="1" hangingPunct="1">
              <a:spcBef>
                <a:spcPct val="0"/>
              </a:spcBef>
              <a:defRPr/>
            </a:pPr>
            <a:r>
              <a:rPr lang="en-US" altLang="en-US" sz="1400" dirty="0" smtClean="0">
                <a:solidFill>
                  <a:schemeClr val="bg1"/>
                </a:solidFill>
              </a:rPr>
              <a:t>Rotor </a:t>
            </a:r>
            <a:r>
              <a:rPr lang="en-US" altLang="en-US" sz="1400" dirty="0">
                <a:solidFill>
                  <a:schemeClr val="bg1"/>
                </a:solidFill>
              </a:rPr>
              <a:t>diameter</a:t>
            </a:r>
          </a:p>
          <a:p>
            <a:pPr marL="457200" lvl="1" indent="-225425" eaLnBrk="1" hangingPunct="1">
              <a:spcBef>
                <a:spcPct val="0"/>
              </a:spcBef>
              <a:defRPr/>
            </a:pPr>
            <a:r>
              <a:rPr lang="en-US" altLang="en-US" sz="1400" dirty="0" smtClean="0">
                <a:solidFill>
                  <a:schemeClr val="bg1"/>
                </a:solidFill>
              </a:rPr>
              <a:t>Rotor disk-avg. relative </a:t>
            </a:r>
            <a:r>
              <a:rPr lang="en-US" altLang="en-US" sz="1400" dirty="0">
                <a:solidFill>
                  <a:schemeClr val="bg1"/>
                </a:solidFill>
              </a:rPr>
              <a:t>wind speed </a:t>
            </a:r>
            <a:r>
              <a:rPr lang="en-US" altLang="en-US" sz="1400" dirty="0" smtClean="0">
                <a:solidFill>
                  <a:schemeClr val="bg1"/>
                </a:solidFill>
              </a:rPr>
              <a:t>(ambient + deficits + motion), </a:t>
            </a:r>
            <a:r>
              <a:rPr lang="en-US" altLang="en-US" sz="1400" dirty="0">
                <a:solidFill>
                  <a:schemeClr val="bg1"/>
                </a:solidFill>
              </a:rPr>
              <a:t>normal to disk</a:t>
            </a:r>
          </a:p>
          <a:p>
            <a:pPr marL="457200" lvl="1" indent="-225425" eaLnBrk="1" hangingPunct="1">
              <a:spcBef>
                <a:spcPct val="0"/>
              </a:spcBef>
              <a:defRPr/>
            </a:pPr>
            <a:r>
              <a:rPr lang="en-US" altLang="en-US" sz="1400" dirty="0" smtClean="0">
                <a:solidFill>
                  <a:schemeClr val="bg1"/>
                </a:solidFill>
              </a:rPr>
              <a:t>Azimuth-avg. normal </a:t>
            </a:r>
            <a:r>
              <a:rPr lang="en-US" altLang="en-US" sz="1400" dirty="0">
                <a:solidFill>
                  <a:schemeClr val="bg1"/>
                </a:solidFill>
              </a:rPr>
              <a:t>force </a:t>
            </a:r>
            <a:r>
              <a:rPr lang="en-US" altLang="en-US" sz="1400" dirty="0" err="1">
                <a:solidFill>
                  <a:schemeClr val="bg1"/>
                </a:solidFill>
              </a:rPr>
              <a:t>coef</a:t>
            </a:r>
            <a:r>
              <a:rPr lang="en-US" altLang="en-US" sz="1400" dirty="0">
                <a:solidFill>
                  <a:schemeClr val="bg1"/>
                </a:solidFill>
              </a:rPr>
              <a:t>., distributed radially</a:t>
            </a:r>
          </a:p>
        </p:txBody>
      </p:sp>
      <p:cxnSp>
        <p:nvCxnSpPr>
          <p:cNvPr id="10" name="AutoShape 59"/>
          <p:cNvCxnSpPr>
            <a:cxnSpLocks noChangeShapeType="1"/>
            <a:stCxn id="7" idx="3"/>
            <a:endCxn id="8" idx="5"/>
          </p:cNvCxnSpPr>
          <p:nvPr/>
        </p:nvCxnSpPr>
        <p:spPr bwMode="auto">
          <a:xfrm>
            <a:off x="6477000" y="3810000"/>
            <a:ext cx="281269" cy="0"/>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AutoShape 115"/>
          <p:cNvSpPr>
            <a:spLocks noChangeArrowheads="1"/>
          </p:cNvSpPr>
          <p:nvPr/>
        </p:nvSpPr>
        <p:spPr bwMode="auto">
          <a:xfrm>
            <a:off x="3657600" y="685800"/>
            <a:ext cx="2819400" cy="60960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eaLnBrk="1" hangingPunct="1">
              <a:spcBef>
                <a:spcPct val="0"/>
              </a:spcBef>
              <a:buFontTx/>
              <a:buNone/>
            </a:pPr>
            <a:r>
              <a:rPr lang="en-US" altLang="en-US" sz="2000" b="1" dirty="0" smtClean="0">
                <a:solidFill>
                  <a:srgbClr val="333333"/>
                </a:solidFill>
                <a:cs typeface="Arial" charset="0"/>
              </a:rPr>
              <a:t>Wake Advection,</a:t>
            </a:r>
            <a:br>
              <a:rPr lang="en-US" altLang="en-US" sz="2000" b="1" dirty="0" smtClean="0">
                <a:solidFill>
                  <a:srgbClr val="333333"/>
                </a:solidFill>
                <a:cs typeface="Arial" charset="0"/>
              </a:rPr>
            </a:br>
            <a:r>
              <a:rPr lang="en-US" altLang="en-US" sz="2000" b="1" dirty="0" smtClean="0">
                <a:solidFill>
                  <a:srgbClr val="333333"/>
                </a:solidFill>
                <a:cs typeface="Arial" charset="0"/>
              </a:rPr>
              <a:t>Deflection, &amp; Meandering</a:t>
            </a:r>
            <a:endParaRPr lang="en-US" altLang="en-US" sz="1800" b="1" dirty="0">
              <a:solidFill>
                <a:srgbClr val="333333"/>
              </a:solidFill>
              <a:cs typeface="Arial" charset="0"/>
            </a:endParaRPr>
          </a:p>
        </p:txBody>
      </p:sp>
      <p:sp>
        <p:nvSpPr>
          <p:cNvPr id="7" name="Rectangle 18"/>
          <p:cNvSpPr>
            <a:spLocks noChangeArrowheads="1"/>
          </p:cNvSpPr>
          <p:nvPr/>
        </p:nvSpPr>
        <p:spPr bwMode="auto">
          <a:xfrm>
            <a:off x="3657600" y="1371600"/>
            <a:ext cx="2819400" cy="4876800"/>
          </a:xfrm>
          <a:prstGeom prst="rect">
            <a:avLst/>
          </a:prstGeom>
          <a:solidFill>
            <a:srgbClr val="FFFFCC"/>
          </a:solidFill>
          <a:ln w="63500" algn="ctr">
            <a:solidFill>
              <a:srgbClr val="000000"/>
            </a:solidFill>
            <a:miter lim="800000"/>
            <a:headEnd/>
            <a:tailEnd/>
          </a:ln>
        </p:spPr>
        <p:txBody>
          <a:bodyPr wrap="square" lIns="91440" tIns="0" rIns="91440" bIns="0" anchor="ctr"/>
          <a:lstStyle>
            <a:lvl1pPr marL="228600" indent="-228600"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eaLnBrk="1" hangingPunct="1">
              <a:spcBef>
                <a:spcPct val="0"/>
              </a:spcBef>
              <a:buFontTx/>
              <a:buNone/>
            </a:pPr>
            <a:r>
              <a:rPr lang="en-US" altLang="en-US" sz="1800" b="1" dirty="0" smtClean="0">
                <a:solidFill>
                  <a:srgbClr val="333333"/>
                </a:solidFill>
                <a:cs typeface="Arial" charset="0"/>
              </a:rPr>
              <a:t>Discrete States</a:t>
            </a:r>
            <a:r>
              <a:rPr lang="en-US" altLang="en-US" sz="1800" b="1" dirty="0">
                <a:solidFill>
                  <a:srgbClr val="333333"/>
                </a:solidFill>
                <a:cs typeface="Arial" charset="0"/>
              </a:rPr>
              <a:t>:</a:t>
            </a:r>
          </a:p>
          <a:p>
            <a:pPr eaLnBrk="1" hangingPunct="1">
              <a:spcBef>
                <a:spcPct val="0"/>
              </a:spcBef>
            </a:pPr>
            <a:r>
              <a:rPr lang="en-US" altLang="en-US" sz="1800" dirty="0">
                <a:cs typeface="Arial" charset="0"/>
              </a:rPr>
              <a:t>Center positions </a:t>
            </a:r>
            <a:r>
              <a:rPr lang="en-US" altLang="en-US" sz="1800" dirty="0" smtClean="0">
                <a:cs typeface="Arial" charset="0"/>
              </a:rPr>
              <a:t>of </a:t>
            </a:r>
            <a:r>
              <a:rPr lang="en-US" altLang="en-US" sz="1800" dirty="0">
                <a:cs typeface="Arial" charset="0"/>
              </a:rPr>
              <a:t>wake planes</a:t>
            </a:r>
          </a:p>
          <a:p>
            <a:pPr eaLnBrk="1" hangingPunct="1">
              <a:spcBef>
                <a:spcPct val="0"/>
              </a:spcBef>
            </a:pPr>
            <a:r>
              <a:rPr lang="en-US" altLang="en-US" sz="1800" dirty="0">
                <a:cs typeface="Arial" charset="0"/>
              </a:rPr>
              <a:t>Orientations of wake planes</a:t>
            </a:r>
          </a:p>
          <a:p>
            <a:pPr eaLnBrk="1" hangingPunct="1">
              <a:spcBef>
                <a:spcPct val="0"/>
              </a:spcBef>
            </a:pPr>
            <a:r>
              <a:rPr lang="en-US" altLang="en-US" sz="1800" dirty="0" smtClean="0">
                <a:cs typeface="Arial" charset="0"/>
              </a:rPr>
              <a:t>Rotor disk-avg. ambient wind speed of wake planes, normal to wake planes</a:t>
            </a:r>
          </a:p>
          <a:p>
            <a:pPr eaLnBrk="1" hangingPunct="1">
              <a:spcBef>
                <a:spcPct val="0"/>
              </a:spcBef>
            </a:pPr>
            <a:r>
              <a:rPr lang="en-US" altLang="en-US" sz="1800" dirty="0" smtClean="0">
                <a:cs typeface="Arial" charset="0"/>
              </a:rPr>
              <a:t>Time-filtered rotor inputs</a:t>
            </a:r>
          </a:p>
          <a:p>
            <a:pPr eaLnBrk="1" hangingPunct="1">
              <a:spcBef>
                <a:spcPct val="0"/>
              </a:spcBef>
            </a:pPr>
            <a:endParaRPr lang="en-US" altLang="en-US" sz="1800" dirty="0" smtClean="0">
              <a:cs typeface="Arial" charset="0"/>
            </a:endParaRPr>
          </a:p>
          <a:p>
            <a:pPr eaLnBrk="1" hangingPunct="1">
              <a:spcBef>
                <a:spcPct val="0"/>
              </a:spcBef>
              <a:buFontTx/>
              <a:buNone/>
            </a:pPr>
            <a:r>
              <a:rPr lang="en-US" altLang="en-US" sz="1800" b="1" dirty="0" smtClean="0">
                <a:solidFill>
                  <a:srgbClr val="333333"/>
                </a:solidFill>
                <a:cs typeface="Arial" charset="0"/>
              </a:rPr>
              <a:t>Parameters</a:t>
            </a:r>
            <a:r>
              <a:rPr lang="en-US" altLang="en-US" sz="1800" b="1" dirty="0">
                <a:solidFill>
                  <a:srgbClr val="333333"/>
                </a:solidFill>
                <a:cs typeface="Arial" charset="0"/>
              </a:rPr>
              <a:t>:</a:t>
            </a:r>
          </a:p>
          <a:p>
            <a:pPr eaLnBrk="1" hangingPunct="1">
              <a:spcBef>
                <a:spcPct val="0"/>
              </a:spcBef>
            </a:pPr>
            <a:r>
              <a:rPr lang="en-US" altLang="en-US" sz="1800" dirty="0" smtClean="0">
                <a:cs typeface="Arial" charset="0"/>
              </a:rPr>
              <a:t># of wake planes</a:t>
            </a:r>
          </a:p>
          <a:p>
            <a:pPr eaLnBrk="1" hangingPunct="1">
              <a:spcBef>
                <a:spcPct val="0"/>
              </a:spcBef>
            </a:pPr>
            <a:r>
              <a:rPr lang="en-US" altLang="en-US" sz="1800" dirty="0" smtClean="0">
                <a:cs typeface="Arial" charset="0"/>
              </a:rPr>
              <a:t>Time step</a:t>
            </a:r>
          </a:p>
          <a:p>
            <a:pPr eaLnBrk="1" hangingPunct="1">
              <a:spcBef>
                <a:spcPct val="0"/>
              </a:spcBef>
            </a:pPr>
            <a:r>
              <a:rPr lang="en-US" altLang="en-US" sz="1800" dirty="0" smtClean="0">
                <a:cs typeface="Arial" charset="0"/>
              </a:rPr>
              <a:t>Low-pass filter </a:t>
            </a:r>
            <a:r>
              <a:rPr lang="en-US" altLang="en-US" sz="1800" dirty="0" smtClean="0">
                <a:cs typeface="Arial" charset="0"/>
              </a:rPr>
              <a:t>parameter(s)</a:t>
            </a:r>
            <a:endParaRPr lang="en-US" altLang="en-US" sz="1800" dirty="0">
              <a:cs typeface="Arial" charset="0"/>
            </a:endParaRPr>
          </a:p>
        </p:txBody>
      </p:sp>
    </p:spTree>
    <p:extLst>
      <p:ext uri="{BB962C8B-B14F-4D97-AF65-F5344CB8AC3E}">
        <p14:creationId xmlns:p14="http://schemas.microsoft.com/office/powerpoint/2010/main" val="3609198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1" y="76200"/>
            <a:ext cx="3352800" cy="3166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Wake Merging</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cxnSp>
        <p:nvCxnSpPr>
          <p:cNvPr id="6" name="AutoShape 5"/>
          <p:cNvCxnSpPr>
            <a:cxnSpLocks noChangeShapeType="1"/>
            <a:stCxn id="9" idx="2"/>
            <a:endCxn id="7" idx="1"/>
          </p:cNvCxnSpPr>
          <p:nvPr/>
        </p:nvCxnSpPr>
        <p:spPr bwMode="auto">
          <a:xfrm>
            <a:off x="3289490" y="4919664"/>
            <a:ext cx="291910" cy="0"/>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19"/>
          <p:cNvSpPr>
            <a:spLocks noChangeArrowheads="1"/>
          </p:cNvSpPr>
          <p:nvPr/>
        </p:nvSpPr>
        <p:spPr bwMode="auto">
          <a:xfrm>
            <a:off x="6588496" y="3823803"/>
            <a:ext cx="2464184" cy="2191720"/>
          </a:xfrm>
          <a:prstGeom prst="parallelogram">
            <a:avLst>
              <a:gd name="adj" fmla="val 7680"/>
            </a:avLst>
          </a:prstGeom>
          <a:solidFill>
            <a:srgbClr val="0959A5"/>
          </a:solidFill>
          <a:ln>
            <a:noFill/>
          </a:ln>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Outputs:</a:t>
            </a:r>
          </a:p>
          <a:p>
            <a:pPr marL="228600" indent="-228600" eaLnBrk="1" hangingPunct="1">
              <a:spcBef>
                <a:spcPct val="0"/>
              </a:spcBef>
              <a:defRPr/>
            </a:pPr>
            <a:r>
              <a:rPr lang="en-US" altLang="en-US" sz="2000" dirty="0" smtClean="0">
                <a:solidFill>
                  <a:schemeClr val="bg1"/>
                </a:solidFill>
              </a:rPr>
              <a:t>Disturbed wind speed (ambient + deficits) throughout domain</a:t>
            </a:r>
            <a:endParaRPr lang="en-US" altLang="en-US" sz="2000" dirty="0">
              <a:solidFill>
                <a:schemeClr val="bg1"/>
              </a:solidFill>
            </a:endParaRPr>
          </a:p>
        </p:txBody>
      </p:sp>
      <p:sp>
        <p:nvSpPr>
          <p:cNvPr id="9" name="AutoShape 54"/>
          <p:cNvSpPr>
            <a:spLocks noChangeArrowheads="1"/>
          </p:cNvSpPr>
          <p:nvPr/>
        </p:nvSpPr>
        <p:spPr bwMode="auto">
          <a:xfrm>
            <a:off x="76200" y="3209927"/>
            <a:ext cx="3352800" cy="3419473"/>
          </a:xfrm>
          <a:prstGeom prst="parallelogram">
            <a:avLst>
              <a:gd name="adj" fmla="val 8322"/>
            </a:avLst>
          </a:prstGeom>
          <a:solidFill>
            <a:srgbClr val="0959A5"/>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Inputs:</a:t>
            </a:r>
          </a:p>
          <a:p>
            <a:pPr marL="228600" indent="-228600" eaLnBrk="1" hangingPunct="1">
              <a:spcBef>
                <a:spcPct val="0"/>
              </a:spcBef>
              <a:defRPr/>
            </a:pPr>
            <a:r>
              <a:rPr lang="en-US" altLang="en-US" sz="2000" dirty="0" smtClean="0">
                <a:solidFill>
                  <a:schemeClr val="bg1"/>
                </a:solidFill>
              </a:rPr>
              <a:t>Ambient wind speed throughout domain</a:t>
            </a:r>
          </a:p>
          <a:p>
            <a:pPr marL="228600" indent="-228600" eaLnBrk="1" hangingPunct="1">
              <a:spcBef>
                <a:spcPct val="0"/>
              </a:spcBef>
              <a:defRPr/>
            </a:pPr>
            <a:r>
              <a:rPr lang="en-US" altLang="en-US" sz="2000" dirty="0" smtClean="0">
                <a:solidFill>
                  <a:schemeClr val="bg1"/>
                </a:solidFill>
              </a:rPr>
              <a:t>Center </a:t>
            </a:r>
            <a:r>
              <a:rPr lang="en-US" altLang="en-US" sz="2000" dirty="0">
                <a:solidFill>
                  <a:schemeClr val="bg1"/>
                </a:solidFill>
              </a:rPr>
              <a:t>positions of wake planes</a:t>
            </a:r>
          </a:p>
          <a:p>
            <a:pPr marL="228600" indent="-228600" eaLnBrk="1" hangingPunct="1">
              <a:spcBef>
                <a:spcPct val="0"/>
              </a:spcBef>
              <a:defRPr/>
            </a:pPr>
            <a:r>
              <a:rPr lang="en-US" altLang="en-US" sz="2000" dirty="0">
                <a:solidFill>
                  <a:schemeClr val="bg1"/>
                </a:solidFill>
              </a:rPr>
              <a:t>Orientations of </a:t>
            </a:r>
            <a:r>
              <a:rPr lang="en-US" altLang="en-US" sz="2000" dirty="0" smtClean="0">
                <a:solidFill>
                  <a:schemeClr val="bg1"/>
                </a:solidFill>
              </a:rPr>
              <a:t>wake planes</a:t>
            </a:r>
            <a:endParaRPr lang="en-US" altLang="en-US" sz="2000" dirty="0">
              <a:solidFill>
                <a:schemeClr val="bg1"/>
              </a:solidFill>
            </a:endParaRPr>
          </a:p>
          <a:p>
            <a:pPr marL="228600" indent="-228600" eaLnBrk="1" hangingPunct="1">
              <a:spcBef>
                <a:spcPct val="0"/>
              </a:spcBef>
              <a:defRPr/>
            </a:pPr>
            <a:r>
              <a:rPr lang="en-US" altLang="en-US" sz="2000" dirty="0">
                <a:solidFill>
                  <a:schemeClr val="bg1"/>
                </a:solidFill>
              </a:rPr>
              <a:t>Axial &amp; radial wake deficits @ wake planes, distributed radially</a:t>
            </a:r>
          </a:p>
        </p:txBody>
      </p:sp>
      <p:cxnSp>
        <p:nvCxnSpPr>
          <p:cNvPr id="10" name="AutoShape 59"/>
          <p:cNvCxnSpPr>
            <a:cxnSpLocks noChangeShapeType="1"/>
            <a:stCxn id="7" idx="3"/>
            <a:endCxn id="8" idx="5"/>
          </p:cNvCxnSpPr>
          <p:nvPr/>
        </p:nvCxnSpPr>
        <p:spPr bwMode="auto">
          <a:xfrm flipV="1">
            <a:off x="6324600" y="4919663"/>
            <a:ext cx="348058" cy="1"/>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 name="Rectangle 18"/>
          <p:cNvSpPr>
            <a:spLocks noChangeArrowheads="1"/>
          </p:cNvSpPr>
          <p:nvPr/>
        </p:nvSpPr>
        <p:spPr bwMode="auto">
          <a:xfrm>
            <a:off x="3581400" y="3395664"/>
            <a:ext cx="2743200" cy="3047999"/>
          </a:xfrm>
          <a:prstGeom prst="rect">
            <a:avLst/>
          </a:prstGeom>
          <a:solidFill>
            <a:srgbClr val="FFFFCC"/>
          </a:solidFill>
          <a:ln w="63500" algn="ctr">
            <a:solidFill>
              <a:srgbClr val="000000"/>
            </a:solidFill>
            <a:miter lim="800000"/>
            <a:headEnd/>
            <a:tailEnd/>
          </a:ln>
        </p:spPr>
        <p:txBody>
          <a:bodyPr wrap="square" lIns="91440" tIns="0" rIns="91440" bIns="0" anchor="ctr"/>
          <a:lstStyle>
            <a:lvl1pPr marL="228600" indent="-228600"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eaLnBrk="1" hangingPunct="1">
              <a:spcBef>
                <a:spcPct val="0"/>
              </a:spcBef>
              <a:buFontTx/>
              <a:buNone/>
            </a:pPr>
            <a:r>
              <a:rPr lang="en-US" altLang="en-US" sz="2000" b="1" dirty="0" smtClean="0">
                <a:solidFill>
                  <a:srgbClr val="333333"/>
                </a:solidFill>
                <a:cs typeface="Arial" charset="0"/>
              </a:rPr>
              <a:t>States</a:t>
            </a:r>
            <a:r>
              <a:rPr lang="en-US" altLang="en-US" sz="2000" b="1" dirty="0">
                <a:solidFill>
                  <a:srgbClr val="333333"/>
                </a:solidFill>
                <a:cs typeface="Arial" charset="0"/>
              </a:rPr>
              <a:t>:</a:t>
            </a:r>
          </a:p>
          <a:p>
            <a:pPr eaLnBrk="1" hangingPunct="1">
              <a:spcBef>
                <a:spcPct val="0"/>
              </a:spcBef>
            </a:pPr>
            <a:r>
              <a:rPr lang="en-US" altLang="en-US" sz="2000" dirty="0" smtClean="0">
                <a:cs typeface="Arial" charset="0"/>
              </a:rPr>
              <a:t>N/A</a:t>
            </a:r>
            <a:endParaRPr lang="en-US" altLang="en-US" sz="2000" dirty="0">
              <a:cs typeface="Arial" charset="0"/>
            </a:endParaRPr>
          </a:p>
          <a:p>
            <a:pPr eaLnBrk="1" hangingPunct="1">
              <a:spcBef>
                <a:spcPct val="0"/>
              </a:spcBef>
            </a:pPr>
            <a:endParaRPr lang="en-US" altLang="en-US" sz="2000" dirty="0">
              <a:cs typeface="Arial" charset="0"/>
            </a:endParaRPr>
          </a:p>
          <a:p>
            <a:pPr eaLnBrk="1" hangingPunct="1">
              <a:spcBef>
                <a:spcPct val="0"/>
              </a:spcBef>
              <a:buFontTx/>
              <a:buNone/>
            </a:pPr>
            <a:r>
              <a:rPr lang="en-US" altLang="en-US" sz="2000" b="1" dirty="0">
                <a:solidFill>
                  <a:srgbClr val="333333"/>
                </a:solidFill>
                <a:cs typeface="Arial" charset="0"/>
              </a:rPr>
              <a:t>Parameters:</a:t>
            </a:r>
          </a:p>
          <a:p>
            <a:pPr eaLnBrk="1" hangingPunct="1">
              <a:spcBef>
                <a:spcPct val="0"/>
              </a:spcBef>
            </a:pPr>
            <a:r>
              <a:rPr lang="en-US" altLang="en-US" sz="2000" dirty="0" smtClean="0">
                <a:cs typeface="Arial" charset="0"/>
              </a:rPr>
              <a:t>Spatial discretization</a:t>
            </a:r>
          </a:p>
          <a:p>
            <a:pPr eaLnBrk="1" hangingPunct="1">
              <a:spcBef>
                <a:spcPct val="0"/>
              </a:spcBef>
            </a:pPr>
            <a:r>
              <a:rPr lang="en-US" altLang="en-US" sz="2000" dirty="0" smtClean="0">
                <a:cs typeface="Arial" charset="0"/>
              </a:rPr>
              <a:t># </a:t>
            </a:r>
            <a:r>
              <a:rPr lang="en-US" altLang="en-US" sz="2000" dirty="0" smtClean="0">
                <a:cs typeface="Arial" charset="0"/>
              </a:rPr>
              <a:t>of turbines</a:t>
            </a:r>
          </a:p>
          <a:p>
            <a:pPr eaLnBrk="1" hangingPunct="1">
              <a:spcBef>
                <a:spcPct val="0"/>
              </a:spcBef>
            </a:pPr>
            <a:r>
              <a:rPr lang="en-US" altLang="en-US" sz="2000" dirty="0" smtClean="0">
                <a:cs typeface="Arial" charset="0"/>
              </a:rPr>
              <a:t># of </a:t>
            </a:r>
            <a:r>
              <a:rPr lang="en-US" altLang="en-US" sz="2000" dirty="0">
                <a:cs typeface="Arial" charset="0"/>
              </a:rPr>
              <a:t>wake </a:t>
            </a:r>
            <a:r>
              <a:rPr lang="en-US" altLang="en-US" sz="2000" dirty="0" smtClean="0">
                <a:cs typeface="Arial" charset="0"/>
              </a:rPr>
              <a:t>planes</a:t>
            </a:r>
          </a:p>
          <a:p>
            <a:pPr eaLnBrk="1" hangingPunct="1">
              <a:spcBef>
                <a:spcPct val="0"/>
              </a:spcBef>
            </a:pPr>
            <a:r>
              <a:rPr lang="en-US" altLang="en-US" sz="2000" dirty="0">
                <a:cs typeface="Arial" charset="0"/>
              </a:rPr>
              <a:t>Radial finite- difference </a:t>
            </a:r>
            <a:r>
              <a:rPr lang="en-US" altLang="en-US" sz="2000" dirty="0" smtClean="0">
                <a:cs typeface="Arial" charset="0"/>
              </a:rPr>
              <a:t>discretization</a:t>
            </a:r>
            <a:endParaRPr lang="en-US" altLang="en-US" sz="2000" dirty="0">
              <a:cs typeface="Arial" charset="0"/>
            </a:endParaRPr>
          </a:p>
        </p:txBody>
      </p:sp>
      <p:sp>
        <p:nvSpPr>
          <p:cNvPr id="11" name="AutoShape 115"/>
          <p:cNvSpPr>
            <a:spLocks noChangeArrowheads="1"/>
          </p:cNvSpPr>
          <p:nvPr/>
        </p:nvSpPr>
        <p:spPr bwMode="auto">
          <a:xfrm>
            <a:off x="3581400" y="2928937"/>
            <a:ext cx="2743200" cy="42386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eaLnBrk="1" hangingPunct="1">
              <a:spcBef>
                <a:spcPct val="0"/>
              </a:spcBef>
              <a:buFontTx/>
              <a:buNone/>
            </a:pPr>
            <a:r>
              <a:rPr lang="en-US" altLang="en-US" b="1" dirty="0" smtClean="0">
                <a:solidFill>
                  <a:srgbClr val="333333"/>
                </a:solidFill>
                <a:cs typeface="Arial" charset="0"/>
              </a:rPr>
              <a:t>Wake Merging</a:t>
            </a:r>
            <a:endParaRPr lang="en-US" altLang="en-US" sz="2000" b="1" dirty="0">
              <a:solidFill>
                <a:srgbClr val="333333"/>
              </a:solidFill>
              <a:cs typeface="Arial" charset="0"/>
            </a:endParaRPr>
          </a:p>
        </p:txBody>
      </p:sp>
      <p:sp>
        <p:nvSpPr>
          <p:cNvPr id="63" name="TextBox 62"/>
          <p:cNvSpPr txBox="1"/>
          <p:nvPr/>
        </p:nvSpPr>
        <p:spPr>
          <a:xfrm>
            <a:off x="76200" y="765512"/>
            <a:ext cx="5638801" cy="286232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Identifies zones of wake overlap between all wakes across wind farm &amp; merges their wake deficits:</a:t>
            </a:r>
          </a:p>
          <a:p>
            <a:pPr marL="800100" lvl="1" indent="-342900">
              <a:buFont typeface="Arial" panose="020B0604020202020204" pitchFamily="34" charset="0"/>
              <a:buChar char="–"/>
            </a:pPr>
            <a:r>
              <a:rPr lang="en-US" sz="2000" dirty="0"/>
              <a:t>Superimpose wake deficits in local wind direction based on root-sum-square method &amp; transverse components </a:t>
            </a:r>
            <a:r>
              <a:rPr lang="en-US" sz="2000" dirty="0" err="1" smtClean="0"/>
              <a:t>vectorally</a:t>
            </a:r>
            <a:endParaRPr lang="en-US" sz="2000" dirty="0" smtClean="0"/>
          </a:p>
          <a:p>
            <a:pPr marL="285750" indent="-285750">
              <a:buFont typeface="Arial" panose="020B0604020202020204" pitchFamily="34" charset="0"/>
              <a:buChar char="•"/>
            </a:pPr>
            <a:r>
              <a:rPr lang="en-US" sz="2400" dirty="0"/>
              <a:t>NOTE: </a:t>
            </a:r>
            <a:r>
              <a:rPr lang="en-US" sz="2400" dirty="0" smtClean="0"/>
              <a:t>Near-wake zones are not accurate</a:t>
            </a:r>
            <a:endParaRPr lang="en-US" sz="2400" dirty="0"/>
          </a:p>
          <a:p>
            <a:pPr marL="285750" indent="-28575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2913611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043239129"/>
              </p:ext>
            </p:extLst>
          </p:nvPr>
        </p:nvGraphicFramePr>
        <p:xfrm>
          <a:off x="-1090613" y="-4818063"/>
          <a:ext cx="11318876" cy="16965613"/>
        </p:xfrm>
        <a:graphic>
          <a:graphicData uri="http://schemas.openxmlformats.org/presentationml/2006/ole">
            <mc:AlternateContent xmlns:mc="http://schemas.openxmlformats.org/markup-compatibility/2006">
              <mc:Choice xmlns:v="urn:schemas-microsoft-com:vml" Requires="v">
                <p:oleObj spid="_x0000_s13350" name="Visio" r:id="rId3" imgW="11915834" imgH="17859443" progId="Visio.Drawing.11">
                  <p:embed/>
                </p:oleObj>
              </mc:Choice>
              <mc:Fallback>
                <p:oleObj name="Visio" r:id="rId3" imgW="11915834" imgH="17859443" progId="Visio.Drawing.11">
                  <p:embed/>
                  <p:pic>
                    <p:nvPicPr>
                      <p:cNvPr id="0" name=""/>
                      <p:cNvPicPr>
                        <a:picLocks noChangeAspect="1" noChangeArrowheads="1"/>
                      </p:cNvPicPr>
                      <p:nvPr/>
                    </p:nvPicPr>
                    <p:blipFill>
                      <a:blip r:embed="rId4"/>
                      <a:srcRect/>
                      <a:stretch>
                        <a:fillRect/>
                      </a:stretch>
                    </p:blipFill>
                    <p:spPr bwMode="auto">
                      <a:xfrm>
                        <a:off x="-1090613" y="-4818063"/>
                        <a:ext cx="11318876" cy="16965613"/>
                      </a:xfrm>
                      <a:prstGeom prst="rect">
                        <a:avLst/>
                      </a:prstGeom>
                      <a:noFill/>
                    </p:spPr>
                  </p:pic>
                </p:oleObj>
              </mc:Fallback>
            </mc:AlternateContent>
          </a:graphicData>
        </a:graphic>
      </p:graphicFrame>
      <p:sp>
        <p:nvSpPr>
          <p:cNvPr id="4" name="Title 1"/>
          <p:cNvSpPr>
            <a:spLocks noGrp="1"/>
          </p:cNvSpPr>
          <p:nvPr>
            <p:ph type="title"/>
          </p:nvPr>
        </p:nvSpPr>
        <p:spPr>
          <a:xfrm>
            <a:off x="457200" y="118872"/>
            <a:ext cx="8229600" cy="566928"/>
          </a:xfrm>
        </p:spPr>
        <p:txBody>
          <a:bodyPr>
            <a:normAutofit fontScale="90000"/>
          </a:bodyPr>
          <a:lstStyle/>
          <a:p>
            <a:r>
              <a:rPr lang="en-US" b="0" dirty="0" err="1" smtClean="0"/>
              <a:t>FAST.Farm</a:t>
            </a:r>
            <a:r>
              <a:rPr lang="en-US" dirty="0" smtClean="0"/>
              <a:t> </a:t>
            </a:r>
            <a:r>
              <a:rPr lang="en-US" dirty="0" smtClean="0"/>
              <a:t>Inputs &amp; Outputs</a:t>
            </a:r>
            <a:endParaRPr lang="en-US" sz="2000" dirty="0"/>
          </a:p>
        </p:txBody>
      </p:sp>
    </p:spTree>
    <p:extLst>
      <p:ext uri="{BB962C8B-B14F-4D97-AF65-F5344CB8AC3E}">
        <p14:creationId xmlns:p14="http://schemas.microsoft.com/office/powerpoint/2010/main" val="6749421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5257800" y="3581400"/>
            <a:ext cx="2743200" cy="762000"/>
          </a:xfrm>
        </p:spPr>
        <p:txBody>
          <a:bodyPr/>
          <a:lstStyle/>
          <a:p>
            <a:r>
              <a:rPr lang="en-US" dirty="0" smtClean="0"/>
              <a:t>Q &amp; A</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088829245"/>
              </p:ext>
            </p:extLst>
          </p:nvPr>
        </p:nvGraphicFramePr>
        <p:xfrm>
          <a:off x="76200" y="91872"/>
          <a:ext cx="5715000" cy="6480613"/>
        </p:xfrm>
        <a:graphic>
          <a:graphicData uri="http://schemas.openxmlformats.org/presentationml/2006/ole">
            <mc:AlternateContent xmlns:mc="http://schemas.openxmlformats.org/markup-compatibility/2006">
              <mc:Choice xmlns:v="urn:schemas-microsoft-com:vml" Requires="v">
                <p:oleObj spid="_x0000_s5298" name="Visio" r:id="rId3" imgW="6886440" imgH="7800840" progId="Visio.Drawing.11">
                  <p:embed/>
                </p:oleObj>
              </mc:Choice>
              <mc:Fallback>
                <p:oleObj name="Visio" r:id="rId3" imgW="6886440" imgH="7800840" progId="Visio.Drawing.11">
                  <p:embed/>
                  <p:pic>
                    <p:nvPicPr>
                      <p:cNvPr id="0" name=""/>
                      <p:cNvPicPr>
                        <a:picLocks noChangeAspect="1" noChangeArrowheads="1"/>
                      </p:cNvPicPr>
                      <p:nvPr/>
                    </p:nvPicPr>
                    <p:blipFill>
                      <a:blip r:embed="rId4"/>
                      <a:srcRect/>
                      <a:stretch>
                        <a:fillRect/>
                      </a:stretch>
                    </p:blipFill>
                    <p:spPr bwMode="auto">
                      <a:xfrm>
                        <a:off x="76200" y="91872"/>
                        <a:ext cx="5715000" cy="6480613"/>
                      </a:xfrm>
                      <a:prstGeom prst="rect">
                        <a:avLst/>
                      </a:prstGeom>
                      <a:no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008380105"/>
              </p:ext>
            </p:extLst>
          </p:nvPr>
        </p:nvGraphicFramePr>
        <p:xfrm>
          <a:off x="6705600" y="84138"/>
          <a:ext cx="2239963" cy="6545262"/>
        </p:xfrm>
        <a:graphic>
          <a:graphicData uri="http://schemas.openxmlformats.org/presentationml/2006/ole">
            <mc:AlternateContent xmlns:mc="http://schemas.openxmlformats.org/markup-compatibility/2006">
              <mc:Choice xmlns:v="urn:schemas-microsoft-com:vml" Requires="v">
                <p:oleObj spid="_x0000_s5299" name="Visio" r:id="rId5" imgW="6429240" imgH="18773640" progId="Visio.Drawing.11">
                  <p:embed/>
                </p:oleObj>
              </mc:Choice>
              <mc:Fallback>
                <p:oleObj name="Visio" r:id="rId5" imgW="6429240" imgH="18773640" progId="Visio.Drawing.11">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84138"/>
                        <a:ext cx="2239963" cy="654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29463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007185761"/>
              </p:ext>
            </p:extLst>
          </p:nvPr>
        </p:nvGraphicFramePr>
        <p:xfrm>
          <a:off x="720725" y="425450"/>
          <a:ext cx="7702550" cy="6432550"/>
        </p:xfrm>
        <a:graphic>
          <a:graphicData uri="http://schemas.openxmlformats.org/presentationml/2006/ole">
            <mc:AlternateContent xmlns:mc="http://schemas.openxmlformats.org/markup-compatibility/2006">
              <mc:Choice xmlns:v="urn:schemas-microsoft-com:vml" Requires="v">
                <p:oleObj spid="_x0000_s11305" name="Visio" r:id="rId3" imgW="6886499" imgH="5743643" progId="Visio.Drawing.11">
                  <p:embed/>
                </p:oleObj>
              </mc:Choice>
              <mc:Fallback>
                <p:oleObj name="Visio" r:id="rId3" imgW="6886499" imgH="5743643" progId="Visio.Drawing.11">
                  <p:embed/>
                  <p:pic>
                    <p:nvPicPr>
                      <p:cNvPr id="0" name=""/>
                      <p:cNvPicPr>
                        <a:picLocks noChangeAspect="1" noChangeArrowheads="1"/>
                      </p:cNvPicPr>
                      <p:nvPr/>
                    </p:nvPicPr>
                    <p:blipFill>
                      <a:blip r:embed="rId4"/>
                      <a:srcRect/>
                      <a:stretch>
                        <a:fillRect/>
                      </a:stretch>
                    </p:blipFill>
                    <p:spPr bwMode="auto">
                      <a:xfrm>
                        <a:off x="720725" y="425450"/>
                        <a:ext cx="7702550" cy="6432550"/>
                      </a:xfrm>
                      <a:prstGeom prst="rect">
                        <a:avLst/>
                      </a:prstGeom>
                      <a:noFill/>
                    </p:spPr>
                  </p:pic>
                </p:oleObj>
              </mc:Fallback>
            </mc:AlternateContent>
          </a:graphicData>
        </a:graphic>
      </p:graphicFrame>
      <p:sp>
        <p:nvSpPr>
          <p:cNvPr id="4" name="Title 1"/>
          <p:cNvSpPr>
            <a:spLocks noGrp="1"/>
          </p:cNvSpPr>
          <p:nvPr>
            <p:ph type="title"/>
          </p:nvPr>
        </p:nvSpPr>
        <p:spPr>
          <a:xfrm>
            <a:off x="457200" y="118872"/>
            <a:ext cx="8229600" cy="566928"/>
          </a:xfrm>
        </p:spPr>
        <p:txBody>
          <a:bodyPr>
            <a:normAutofit fontScale="90000"/>
          </a:bodyPr>
          <a:lstStyle/>
          <a:p>
            <a:r>
              <a:rPr lang="en-US" b="0" dirty="0" err="1" smtClean="0"/>
              <a:t>FAST.Farm</a:t>
            </a:r>
            <a:r>
              <a:rPr lang="en-US" dirty="0" smtClean="0"/>
              <a:t> </a:t>
            </a:r>
            <a:r>
              <a:rPr lang="en-US" dirty="0" err="1" smtClean="0"/>
              <a:t>Submodel</a:t>
            </a:r>
            <a:r>
              <a:rPr lang="en-US" dirty="0" smtClean="0"/>
              <a:t> Hierarchy</a:t>
            </a:r>
            <a:endParaRPr lang="en-US" sz="2000" dirty="0"/>
          </a:p>
        </p:txBody>
      </p:sp>
      <p:sp>
        <p:nvSpPr>
          <p:cNvPr id="3" name="TextBox 2"/>
          <p:cNvSpPr txBox="1"/>
          <p:nvPr/>
        </p:nvSpPr>
        <p:spPr>
          <a:xfrm>
            <a:off x="457200" y="838200"/>
            <a:ext cx="7924800" cy="5447645"/>
          </a:xfrm>
          <a:prstGeom prst="rect">
            <a:avLst/>
          </a:prstGeom>
          <a:noFill/>
        </p:spPr>
        <p:txBody>
          <a:bodyPr wrap="square" rtlCol="0">
            <a:spAutoFit/>
          </a:bodyPr>
          <a:lstStyle/>
          <a:p>
            <a:r>
              <a:rPr lang="en-US" sz="6000" b="1" dirty="0" smtClean="0">
                <a:solidFill>
                  <a:srgbClr val="FF0000"/>
                </a:solidFill>
              </a:rPr>
              <a:t>OLD</a:t>
            </a:r>
            <a:endParaRPr lang="en-US" b="1" dirty="0" smtClean="0">
              <a:solidFill>
                <a:srgbClr val="FF0000"/>
              </a:solidFill>
            </a:endParaRPr>
          </a:p>
          <a:p>
            <a:r>
              <a:rPr lang="en-US" dirty="0" smtClean="0">
                <a:solidFill>
                  <a:srgbClr val="FF0000"/>
                </a:solidFill>
              </a:rPr>
              <a:t>Proposed changes:</a:t>
            </a:r>
          </a:p>
          <a:p>
            <a:r>
              <a:rPr lang="en-US" dirty="0" smtClean="0">
                <a:solidFill>
                  <a:srgbClr val="FF0000"/>
                </a:solidFill>
              </a:rPr>
              <a:t>*Add a wake-deficit block and move near-wake correction,  axisymmetric wake deficit into it</a:t>
            </a:r>
          </a:p>
          <a:p>
            <a:r>
              <a:rPr lang="en-US" dirty="0" smtClean="0">
                <a:solidFill>
                  <a:srgbClr val="FF0000"/>
                </a:solidFill>
              </a:rPr>
              <a:t>*Start wake deficit 0.5*D downwind from rotor to avoid the wake of a turbine effecting its own inflow:</a:t>
            </a:r>
          </a:p>
          <a:p>
            <a:r>
              <a:rPr lang="en-US" dirty="0">
                <a:solidFill>
                  <a:srgbClr val="FF0000"/>
                </a:solidFill>
              </a:rPr>
              <a:t>	</a:t>
            </a:r>
            <a:r>
              <a:rPr lang="en-US" dirty="0" smtClean="0">
                <a:solidFill>
                  <a:srgbClr val="FF0000"/>
                </a:solidFill>
              </a:rPr>
              <a:t>-Wake is not accurate in near wake region </a:t>
            </a:r>
            <a:r>
              <a:rPr lang="en-US" dirty="0" err="1" smtClean="0">
                <a:solidFill>
                  <a:srgbClr val="FF0000"/>
                </a:solidFill>
              </a:rPr>
              <a:t>anway</a:t>
            </a:r>
            <a:endParaRPr lang="en-US" dirty="0" smtClean="0">
              <a:solidFill>
                <a:srgbClr val="FF0000"/>
              </a:solidFill>
            </a:endParaRPr>
          </a:p>
          <a:p>
            <a:r>
              <a:rPr lang="en-US" dirty="0">
                <a:solidFill>
                  <a:srgbClr val="FF0000"/>
                </a:solidFill>
              </a:rPr>
              <a:t>	</a:t>
            </a:r>
            <a:r>
              <a:rPr lang="en-US" dirty="0" smtClean="0">
                <a:solidFill>
                  <a:srgbClr val="FF0000"/>
                </a:solidFill>
              </a:rPr>
              <a:t>-May need to adjust CFD-derived calibration parameters</a:t>
            </a:r>
          </a:p>
          <a:p>
            <a:r>
              <a:rPr lang="en-US" dirty="0" smtClean="0">
                <a:solidFill>
                  <a:srgbClr val="FF0000"/>
                </a:solidFill>
              </a:rPr>
              <a:t>*Change wake impingement to wake merging and apply consistently across all of the domain, which allows one to access disturbed wind throughout domain, which is another limitation of existing DWM methods:</a:t>
            </a:r>
          </a:p>
          <a:p>
            <a:r>
              <a:rPr lang="en-US" dirty="0" smtClean="0">
                <a:solidFill>
                  <a:srgbClr val="FF0000"/>
                </a:solidFill>
              </a:rPr>
              <a:t>	-Wakes are superimposed via RSS along local wind direction</a:t>
            </a:r>
          </a:p>
          <a:p>
            <a:r>
              <a:rPr lang="en-US" dirty="0">
                <a:solidFill>
                  <a:srgbClr val="FF0000"/>
                </a:solidFill>
              </a:rPr>
              <a:t>	</a:t>
            </a:r>
            <a:r>
              <a:rPr lang="en-US" dirty="0" smtClean="0">
                <a:solidFill>
                  <a:srgbClr val="FF0000"/>
                </a:solidFill>
              </a:rPr>
              <a:t>-Wakes are superimposed </a:t>
            </a:r>
            <a:r>
              <a:rPr lang="en-US" dirty="0" err="1" smtClean="0">
                <a:solidFill>
                  <a:srgbClr val="FF0000"/>
                </a:solidFill>
              </a:rPr>
              <a:t>vectorally</a:t>
            </a:r>
            <a:r>
              <a:rPr lang="en-US" dirty="0" smtClean="0">
                <a:solidFill>
                  <a:srgbClr val="FF0000"/>
                </a:solidFill>
              </a:rPr>
              <a:t> normal to local wind</a:t>
            </a:r>
          </a:p>
          <a:p>
            <a:r>
              <a:rPr lang="en-US" dirty="0">
                <a:solidFill>
                  <a:srgbClr val="FF0000"/>
                </a:solidFill>
              </a:rPr>
              <a:t>	</a:t>
            </a:r>
            <a:r>
              <a:rPr lang="en-US" dirty="0" smtClean="0">
                <a:solidFill>
                  <a:srgbClr val="FF0000"/>
                </a:solidFill>
              </a:rPr>
              <a:t>-Added turbulence should be a </a:t>
            </a:r>
            <a:r>
              <a:rPr lang="en-US" dirty="0" err="1" smtClean="0">
                <a:solidFill>
                  <a:srgbClr val="FF0000"/>
                </a:solidFill>
              </a:rPr>
              <a:t>submodel</a:t>
            </a:r>
            <a:r>
              <a:rPr lang="en-US" dirty="0" smtClean="0">
                <a:solidFill>
                  <a:srgbClr val="FF0000"/>
                </a:solidFill>
              </a:rPr>
              <a:t> of wake merging, not wake 	deficit</a:t>
            </a:r>
          </a:p>
          <a:p>
            <a:r>
              <a:rPr lang="en-US" dirty="0" smtClean="0">
                <a:solidFill>
                  <a:srgbClr val="FF0000"/>
                </a:solidFill>
              </a:rPr>
              <a:t>*Note: Merged wake is not accurate in near-wake regions because individual wake deficits are not accurate in  near-wake </a:t>
            </a:r>
            <a:r>
              <a:rPr lang="en-US" dirty="0" err="1" smtClean="0">
                <a:solidFill>
                  <a:srgbClr val="FF0000"/>
                </a:solidFill>
              </a:rPr>
              <a:t>regiions</a:t>
            </a:r>
            <a:r>
              <a:rPr lang="en-US" dirty="0" smtClean="0">
                <a:solidFill>
                  <a:srgbClr val="FF0000"/>
                </a:solidFill>
              </a:rPr>
              <a:t> </a:t>
            </a:r>
            <a:r>
              <a:rPr lang="en-US" dirty="0" err="1" smtClean="0">
                <a:solidFill>
                  <a:srgbClr val="FF0000"/>
                </a:solidFill>
              </a:rPr>
              <a:t>anway</a:t>
            </a:r>
            <a:endParaRPr lang="en-US" dirty="0">
              <a:solidFill>
                <a:srgbClr val="FF0000"/>
              </a:solidFill>
            </a:endParaRPr>
          </a:p>
        </p:txBody>
      </p:sp>
    </p:spTree>
    <p:extLst>
      <p:ext uri="{BB962C8B-B14F-4D97-AF65-F5344CB8AC3E}">
        <p14:creationId xmlns:p14="http://schemas.microsoft.com/office/powerpoint/2010/main" val="3272615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Staff Planning</a:t>
            </a: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30328578"/>
              </p:ext>
            </p:extLst>
          </p:nvPr>
        </p:nvGraphicFramePr>
        <p:xfrm>
          <a:off x="457200" y="1219198"/>
          <a:ext cx="8229601" cy="4419605"/>
        </p:xfrm>
        <a:graphic>
          <a:graphicData uri="http://schemas.openxmlformats.org/drawingml/2006/table">
            <a:tbl>
              <a:tblPr/>
              <a:tblGrid>
                <a:gridCol w="5388466"/>
                <a:gridCol w="1500269"/>
                <a:gridCol w="1340866"/>
              </a:tblGrid>
              <a:tr h="436330">
                <a:tc>
                  <a:txBody>
                    <a:bodyPr/>
                    <a:lstStyle/>
                    <a:p>
                      <a:pPr algn="ctr" rtl="0" fontAlgn="b"/>
                      <a:r>
                        <a:rPr lang="en-US" sz="1800" b="1" i="0" u="none" strike="noStrike" dirty="0">
                          <a:solidFill>
                            <a:srgbClr val="000000"/>
                          </a:solidFill>
                          <a:effectLst/>
                          <a:latin typeface="Calibri"/>
                        </a:rPr>
                        <a:t>Team Members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1" i="0" u="none" strike="noStrike">
                          <a:solidFill>
                            <a:srgbClr val="000000"/>
                          </a:solidFill>
                          <a:effectLst/>
                          <a:latin typeface="Calibri"/>
                        </a:rPr>
                        <a:t>FY16 FTE Months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1" i="0" u="none" strike="noStrike">
                          <a:solidFill>
                            <a:srgbClr val="000000"/>
                          </a:solidFill>
                          <a:effectLst/>
                          <a:latin typeface="Calibri"/>
                        </a:rPr>
                        <a:t>FY16 FTE Hours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4105">
                <a:tc>
                  <a:txBody>
                    <a:bodyPr/>
                    <a:lstStyle/>
                    <a:p>
                      <a:pPr algn="l" rtl="0" fontAlgn="b"/>
                      <a:r>
                        <a:rPr lang="en-US" sz="1600" b="0" i="0" u="none" strike="noStrike">
                          <a:solidFill>
                            <a:srgbClr val="000000"/>
                          </a:solidFill>
                          <a:effectLst/>
                          <a:latin typeface="Calibri"/>
                        </a:rPr>
                        <a:t>Matt Churchfield (NWTC) – SOWFA for tool development &amp; V&amp;V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0.50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76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4105">
                <a:tc>
                  <a:txBody>
                    <a:bodyPr/>
                    <a:lstStyle/>
                    <a:p>
                      <a:pPr algn="l" rtl="0" fontAlgn="b"/>
                      <a:r>
                        <a:rPr lang="en-US" sz="1600" b="0" i="0" u="none" strike="noStrike">
                          <a:solidFill>
                            <a:srgbClr val="000000"/>
                          </a:solidFill>
                          <a:effectLst/>
                          <a:latin typeface="Calibri"/>
                        </a:rPr>
                        <a:t>Paul Fleming (NWTC) – Controls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0.20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4105">
                <a:tc>
                  <a:txBody>
                    <a:bodyPr/>
                    <a:lstStyle/>
                    <a:p>
                      <a:pPr algn="l" rtl="0" fontAlgn="b"/>
                      <a:r>
                        <a:rPr lang="en-US" sz="1600" b="0" i="0" u="none" strike="noStrike" dirty="0">
                          <a:solidFill>
                            <a:srgbClr val="000000"/>
                          </a:solidFill>
                          <a:effectLst/>
                          <a:latin typeface="Calibri"/>
                        </a:rPr>
                        <a:t>Pieter </a:t>
                      </a:r>
                      <a:r>
                        <a:rPr lang="en-US" sz="1600" b="0" i="0" u="none" strike="noStrike" dirty="0" smtClean="0">
                          <a:solidFill>
                            <a:srgbClr val="000000"/>
                          </a:solidFill>
                          <a:effectLst/>
                          <a:latin typeface="Calibri"/>
                        </a:rPr>
                        <a:t>Gebraad</a:t>
                      </a:r>
                      <a:r>
                        <a:rPr lang="en-US" sz="1600" b="0" i="0" u="none" strike="noStrike" baseline="30000" dirty="0" smtClean="0">
                          <a:solidFill>
                            <a:srgbClr val="000000"/>
                          </a:solidFill>
                          <a:effectLst/>
                          <a:latin typeface="Calibri"/>
                        </a:rPr>
                        <a:t>*</a:t>
                      </a:r>
                      <a:r>
                        <a:rPr lang="en-US" sz="1600" b="0" i="0" u="none" strike="noStrike" dirty="0" smtClean="0">
                          <a:solidFill>
                            <a:srgbClr val="000000"/>
                          </a:solidFill>
                          <a:effectLst/>
                          <a:latin typeface="Calibri"/>
                        </a:rPr>
                        <a:t> </a:t>
                      </a:r>
                      <a:r>
                        <a:rPr lang="en-US" sz="1600" b="0" i="0" u="none" strike="noStrike" dirty="0">
                          <a:solidFill>
                            <a:srgbClr val="000000"/>
                          </a:solidFill>
                          <a:effectLst/>
                          <a:latin typeface="Calibri"/>
                        </a:rPr>
                        <a:t>(NWTC) – Tool development, V&amp;V, &amp; controls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0.70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106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4105">
                <a:tc>
                  <a:txBody>
                    <a:bodyPr/>
                    <a:lstStyle/>
                    <a:p>
                      <a:pPr algn="l" rtl="0" fontAlgn="b"/>
                      <a:r>
                        <a:rPr lang="en-US" sz="1600" b="0" i="0" u="none" strike="noStrike" dirty="0">
                          <a:solidFill>
                            <a:srgbClr val="000000"/>
                          </a:solidFill>
                          <a:effectLst/>
                          <a:latin typeface="Calibri"/>
                        </a:rPr>
                        <a:t>Bonnie </a:t>
                      </a:r>
                      <a:r>
                        <a:rPr lang="en-US" sz="1600" b="0" i="0" u="none" strike="noStrike" dirty="0" smtClean="0">
                          <a:solidFill>
                            <a:srgbClr val="000000"/>
                          </a:solidFill>
                          <a:effectLst/>
                          <a:latin typeface="Calibri"/>
                        </a:rPr>
                        <a:t>Jonkman</a:t>
                      </a:r>
                      <a:r>
                        <a:rPr lang="en-US" sz="1600" b="0" i="0" u="none" strike="noStrike" baseline="30000" dirty="0" smtClean="0">
                          <a:solidFill>
                            <a:srgbClr val="000000"/>
                          </a:solidFill>
                          <a:effectLst/>
                          <a:latin typeface="Calibri"/>
                        </a:rPr>
                        <a:t>†</a:t>
                      </a:r>
                      <a:r>
                        <a:rPr lang="en-US" sz="1600" b="0" i="0" u="none" strike="noStrike" dirty="0" smtClean="0">
                          <a:solidFill>
                            <a:srgbClr val="000000"/>
                          </a:solidFill>
                          <a:effectLst/>
                          <a:latin typeface="Calibri"/>
                        </a:rPr>
                        <a:t> </a:t>
                      </a:r>
                      <a:r>
                        <a:rPr lang="en-US" sz="1600" b="0" i="0" u="none" strike="noStrike" dirty="0">
                          <a:solidFill>
                            <a:srgbClr val="000000"/>
                          </a:solidFill>
                          <a:effectLst/>
                          <a:latin typeface="Calibri"/>
                        </a:rPr>
                        <a:t>(NWTC) – Programming support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1.50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228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4105">
                <a:tc>
                  <a:txBody>
                    <a:bodyPr/>
                    <a:lstStyle/>
                    <a:p>
                      <a:pPr algn="l" rtl="0" fontAlgn="b"/>
                      <a:r>
                        <a:rPr lang="en-US" sz="1600" b="0" i="0" u="none" strike="noStrike">
                          <a:solidFill>
                            <a:srgbClr val="000000"/>
                          </a:solidFill>
                          <a:effectLst/>
                          <a:latin typeface="Calibri"/>
                        </a:rPr>
                        <a:t>Jason Jonkman (NWTC) – PI, tool development, &amp; V&amp;V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3.50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532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4105">
                <a:tc>
                  <a:txBody>
                    <a:bodyPr/>
                    <a:lstStyle/>
                    <a:p>
                      <a:pPr algn="l" rtl="0" fontAlgn="b"/>
                      <a:r>
                        <a:rPr lang="en-US" sz="1600" b="0" i="0" u="none" strike="noStrike">
                          <a:solidFill>
                            <a:srgbClr val="000000"/>
                          </a:solidFill>
                          <a:effectLst/>
                          <a:latin typeface="Calibri"/>
                        </a:rPr>
                        <a:t>Sang Lee (NWTC) – SOWFA for tool development &amp; V&amp;V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2.40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365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4105">
                <a:tc>
                  <a:txBody>
                    <a:bodyPr/>
                    <a:lstStyle/>
                    <a:p>
                      <a:pPr algn="l" rtl="0" fontAlgn="b"/>
                      <a:r>
                        <a:rPr lang="en-US" sz="1600" b="0" i="0" u="none" strike="noStrike">
                          <a:solidFill>
                            <a:srgbClr val="000000"/>
                          </a:solidFill>
                          <a:effectLst/>
                          <a:latin typeface="Calibri"/>
                        </a:rPr>
                        <a:t>Pat Moriarty (NWTC) – Advisor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0.10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4105">
                <a:tc>
                  <a:txBody>
                    <a:bodyPr/>
                    <a:lstStyle/>
                    <a:p>
                      <a:pPr algn="l" rtl="0" fontAlgn="b"/>
                      <a:r>
                        <a:rPr lang="it-IT" sz="1600" b="0" i="0" u="none" strike="noStrike">
                          <a:solidFill>
                            <a:srgbClr val="000000"/>
                          </a:solidFill>
                          <a:effectLst/>
                          <a:latin typeface="Calibri"/>
                        </a:rPr>
                        <a:t>Avi Purkayastha (CSC) – Programming support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0.75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114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394105">
                <a:tc>
                  <a:txBody>
                    <a:bodyPr/>
                    <a:lstStyle/>
                    <a:p>
                      <a:pPr algn="l" rtl="0" fontAlgn="b"/>
                      <a:r>
                        <a:rPr lang="en-US" sz="1600" b="0" i="0" u="none" strike="noStrike">
                          <a:solidFill>
                            <a:srgbClr val="000000"/>
                          </a:solidFill>
                          <a:effectLst/>
                          <a:latin typeface="Calibri"/>
                        </a:rPr>
                        <a:t>Qi Wang (NWTC) - SOWFA for tool development &amp; V&amp;V</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rtl="0" fontAlgn="b"/>
                      <a:r>
                        <a:rPr lang="en-US" sz="1600" b="0" i="0" u="none" strike="noStrike">
                          <a:solidFill>
                            <a:srgbClr val="000000"/>
                          </a:solidFill>
                          <a:effectLst/>
                          <a:latin typeface="Calibri"/>
                        </a:rPr>
                        <a:t>152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36330">
                <a:tc>
                  <a:txBody>
                    <a:bodyPr/>
                    <a:lstStyle/>
                    <a:p>
                      <a:pPr algn="ctr" rtl="0" fontAlgn="b"/>
                      <a:r>
                        <a:rPr lang="en-US" sz="1800" b="1" i="0" u="none" strike="noStrike">
                          <a:solidFill>
                            <a:srgbClr val="000000"/>
                          </a:solidFill>
                          <a:effectLst/>
                          <a:latin typeface="Calibri"/>
                        </a:rPr>
                        <a:t>Total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7FF"/>
                    </a:solidFill>
                  </a:tcPr>
                </a:tc>
                <a:tc>
                  <a:txBody>
                    <a:bodyPr/>
                    <a:lstStyle/>
                    <a:p>
                      <a:pPr algn="ctr" rtl="0" fontAlgn="b"/>
                      <a:r>
                        <a:rPr lang="en-US" sz="1800" b="1" i="0" u="none" strike="noStrike">
                          <a:solidFill>
                            <a:srgbClr val="000000"/>
                          </a:solidFill>
                          <a:effectLst/>
                          <a:latin typeface="Calibri"/>
                        </a:rPr>
                        <a:t>10.65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7FF"/>
                    </a:solidFill>
                  </a:tcPr>
                </a:tc>
                <a:tc>
                  <a:txBody>
                    <a:bodyPr/>
                    <a:lstStyle/>
                    <a:p>
                      <a:pPr algn="ctr" rtl="0" fontAlgn="b"/>
                      <a:r>
                        <a:rPr lang="en-US" sz="1800" b="1" i="0" u="none" strike="noStrike" dirty="0">
                          <a:solidFill>
                            <a:srgbClr val="000000"/>
                          </a:solidFill>
                          <a:effectLst/>
                          <a:latin typeface="Calibri"/>
                        </a:rPr>
                        <a:t>1618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7FF"/>
                    </a:solidFill>
                  </a:tcPr>
                </a:tc>
              </a:tr>
            </a:tbl>
          </a:graphicData>
        </a:graphic>
      </p:graphicFrame>
      <p:sp>
        <p:nvSpPr>
          <p:cNvPr id="8" name="TextBox 7"/>
          <p:cNvSpPr txBox="1"/>
          <p:nvPr/>
        </p:nvSpPr>
        <p:spPr>
          <a:xfrm>
            <a:off x="154619" y="5943600"/>
            <a:ext cx="8991600" cy="923330"/>
          </a:xfrm>
          <a:prstGeom prst="rect">
            <a:avLst/>
          </a:prstGeom>
          <a:noFill/>
        </p:spPr>
        <p:txBody>
          <a:bodyPr wrap="square" rtlCol="0">
            <a:spAutoFit/>
          </a:bodyPr>
          <a:lstStyle/>
          <a:p>
            <a:r>
              <a:rPr lang="en-US" baseline="30000" dirty="0" smtClean="0"/>
              <a:t>*</a:t>
            </a:r>
            <a:r>
              <a:rPr lang="en-US" dirty="0" smtClean="0"/>
              <a:t>Pieter </a:t>
            </a:r>
            <a:r>
              <a:rPr lang="en-US" dirty="0" err="1" smtClean="0"/>
              <a:t>Gebraad’s</a:t>
            </a:r>
            <a:r>
              <a:rPr lang="en-US" dirty="0" smtClean="0"/>
              <a:t> hours will be transferred to Jennifer </a:t>
            </a:r>
            <a:r>
              <a:rPr lang="en-US" dirty="0" err="1" smtClean="0"/>
              <a:t>Annoni</a:t>
            </a:r>
            <a:endParaRPr lang="en-US" dirty="0" smtClean="0"/>
          </a:p>
          <a:p>
            <a:r>
              <a:rPr lang="en-US" baseline="30000" dirty="0" smtClean="0"/>
              <a:t>†</a:t>
            </a:r>
            <a:r>
              <a:rPr lang="en-US" dirty="0" smtClean="0"/>
              <a:t>Some of Bonnie </a:t>
            </a:r>
            <a:r>
              <a:rPr lang="en-US" dirty="0" err="1" smtClean="0"/>
              <a:t>Jonkman’s</a:t>
            </a:r>
            <a:r>
              <a:rPr lang="en-US" dirty="0" smtClean="0"/>
              <a:t> time will be transferred to Greg Hayman</a:t>
            </a:r>
          </a:p>
          <a:p>
            <a:endParaRPr lang="en-US" dirty="0"/>
          </a:p>
        </p:txBody>
      </p:sp>
    </p:spTree>
    <p:extLst>
      <p:ext uri="{BB962C8B-B14F-4D97-AF65-F5344CB8AC3E}">
        <p14:creationId xmlns:p14="http://schemas.microsoft.com/office/powerpoint/2010/main" val="370441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801384467"/>
              </p:ext>
            </p:extLst>
          </p:nvPr>
        </p:nvGraphicFramePr>
        <p:xfrm>
          <a:off x="831850" y="-152400"/>
          <a:ext cx="7702550" cy="6943726"/>
        </p:xfrm>
        <a:graphic>
          <a:graphicData uri="http://schemas.openxmlformats.org/presentationml/2006/ole">
            <mc:AlternateContent xmlns:mc="http://schemas.openxmlformats.org/markup-compatibility/2006">
              <mc:Choice xmlns:v="urn:schemas-microsoft-com:vml" Requires="v">
                <p:oleObj spid="_x0000_s4191" name="Visio" r:id="rId3" imgW="6886499" imgH="6200820" progId="Visio.Drawing.11">
                  <p:embed/>
                </p:oleObj>
              </mc:Choice>
              <mc:Fallback>
                <p:oleObj name="Visio" r:id="rId3" imgW="6886499" imgH="6200820" progId="Visio.Drawing.11">
                  <p:embed/>
                  <p:pic>
                    <p:nvPicPr>
                      <p:cNvPr id="0" name=""/>
                      <p:cNvPicPr>
                        <a:picLocks noChangeAspect="1" noChangeArrowheads="1"/>
                      </p:cNvPicPr>
                      <p:nvPr/>
                    </p:nvPicPr>
                    <p:blipFill>
                      <a:blip r:embed="rId4"/>
                      <a:srcRect/>
                      <a:stretch>
                        <a:fillRect/>
                      </a:stretch>
                    </p:blipFill>
                    <p:spPr bwMode="auto">
                      <a:xfrm>
                        <a:off x="831850" y="-152400"/>
                        <a:ext cx="7702550" cy="6943726"/>
                      </a:xfrm>
                      <a:prstGeom prst="rect">
                        <a:avLst/>
                      </a:prstGeom>
                      <a:noFill/>
                    </p:spPr>
                  </p:pic>
                </p:oleObj>
              </mc:Fallback>
            </mc:AlternateContent>
          </a:graphicData>
        </a:graphic>
      </p:graphicFrame>
      <p:sp>
        <p:nvSpPr>
          <p:cNvPr id="4" name="TextBox 3"/>
          <p:cNvSpPr txBox="1"/>
          <p:nvPr/>
        </p:nvSpPr>
        <p:spPr>
          <a:xfrm>
            <a:off x="685800" y="2362200"/>
            <a:ext cx="7772400" cy="3154710"/>
          </a:xfrm>
          <a:prstGeom prst="rect">
            <a:avLst/>
          </a:prstGeom>
          <a:noFill/>
        </p:spPr>
        <p:txBody>
          <a:bodyPr wrap="square" rtlCol="0">
            <a:spAutoFit/>
          </a:bodyPr>
          <a:lstStyle/>
          <a:p>
            <a:r>
              <a:rPr lang="en-US" sz="19900" b="1" dirty="0" smtClean="0">
                <a:solidFill>
                  <a:srgbClr val="FF0000"/>
                </a:solidFill>
              </a:rPr>
              <a:t>OLDER</a:t>
            </a:r>
            <a:endParaRPr lang="en-US" sz="3200" b="1" dirty="0">
              <a:solidFill>
                <a:srgbClr val="FF0000"/>
              </a:solidFill>
            </a:endParaRPr>
          </a:p>
        </p:txBody>
      </p:sp>
    </p:spTree>
    <p:extLst>
      <p:ext uri="{BB962C8B-B14F-4D97-AF65-F5344CB8AC3E}">
        <p14:creationId xmlns:p14="http://schemas.microsoft.com/office/powerpoint/2010/main" val="4989085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668937377"/>
              </p:ext>
            </p:extLst>
          </p:nvPr>
        </p:nvGraphicFramePr>
        <p:xfrm>
          <a:off x="152400" y="726440"/>
          <a:ext cx="8839200" cy="5298440"/>
        </p:xfrm>
        <a:graphic>
          <a:graphicData uri="http://schemas.openxmlformats.org/drawingml/2006/table">
            <a:tbl>
              <a:tblPr firstRow="1" bandRow="1">
                <a:tableStyleId>{073A0DAA-6AF3-43AB-8588-CEC1D06C72B9}</a:tableStyleId>
              </a:tblPr>
              <a:tblGrid>
                <a:gridCol w="5943600"/>
                <a:gridCol w="2895600"/>
              </a:tblGrid>
              <a:tr h="187960">
                <a:tc>
                  <a:txBody>
                    <a:bodyPr/>
                    <a:lstStyle/>
                    <a:p>
                      <a:r>
                        <a:rPr lang="en-US" dirty="0" smtClean="0">
                          <a:solidFill>
                            <a:schemeClr val="tx1"/>
                          </a:solidFill>
                        </a:rPr>
                        <a:t>Tasks and Deliverables</a:t>
                      </a:r>
                      <a:endParaRPr lang="en-US" dirty="0">
                        <a:solidFill>
                          <a:schemeClr val="tx1"/>
                        </a:solidFill>
                      </a:endParaRPr>
                    </a:p>
                  </a:txBody>
                  <a:tcPr/>
                </a:tc>
                <a:tc>
                  <a:txBody>
                    <a:bodyPr/>
                    <a:lstStyle/>
                    <a:p>
                      <a:r>
                        <a:rPr lang="en-US" dirty="0" smtClean="0">
                          <a:solidFill>
                            <a:schemeClr val="tx1"/>
                          </a:solidFill>
                        </a:rPr>
                        <a:t>Responsible Team Members</a:t>
                      </a:r>
                      <a:endParaRPr lang="en-US" dirty="0">
                        <a:solidFill>
                          <a:schemeClr val="tx1"/>
                        </a:solidFill>
                      </a:endParaRPr>
                    </a:p>
                  </a:txBody>
                  <a:tcPr/>
                </a:tc>
              </a:tr>
              <a:tr h="817880">
                <a:tc>
                  <a:txBody>
                    <a:bodyPr/>
                    <a:lstStyle/>
                    <a:p>
                      <a:r>
                        <a:rPr lang="en-US" sz="1800" kern="1200" dirty="0" smtClean="0">
                          <a:solidFill>
                            <a:schemeClr val="tx1"/>
                          </a:solidFill>
                          <a:effectLst/>
                        </a:rPr>
                        <a:t>Task 0 – Project Management</a:t>
                      </a:r>
                    </a:p>
                    <a:p>
                      <a:pPr marL="285750" indent="-285750">
                        <a:buFont typeface="Arial" panose="020B0604020202020204" pitchFamily="34" charset="0"/>
                        <a:buChar char="•"/>
                      </a:pPr>
                      <a:r>
                        <a:rPr lang="en-US" sz="1800" kern="1200" dirty="0" smtClean="0">
                          <a:solidFill>
                            <a:schemeClr val="tx1"/>
                          </a:solidFill>
                          <a:effectLst/>
                        </a:rPr>
                        <a:t>Track and report on the progress of the project.</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Jason Jonkman, Pat Moriarty</a:t>
                      </a:r>
                      <a:endParaRPr lang="en-US" dirty="0">
                        <a:solidFill>
                          <a:schemeClr val="tx1"/>
                        </a:solidFill>
                      </a:endParaRPr>
                    </a:p>
                  </a:txBody>
                  <a:tcPr/>
                </a:tc>
              </a:tr>
              <a:tr h="817880">
                <a:tc>
                  <a:txBody>
                    <a:bodyPr/>
                    <a:lstStyle/>
                    <a:p>
                      <a:r>
                        <a:rPr lang="en-US" sz="1800" kern="1200" dirty="0" smtClean="0">
                          <a:solidFill>
                            <a:schemeClr val="tx1"/>
                          </a:solidFill>
                          <a:effectLst/>
                        </a:rPr>
                        <a:t>Task 1 – Tool Development</a:t>
                      </a:r>
                    </a:p>
                    <a:p>
                      <a:pPr marL="285750" lvl="0" indent="-285750">
                        <a:buFont typeface="Arial" panose="020B0604020202020204" pitchFamily="34" charset="0"/>
                        <a:buChar char="•"/>
                      </a:pPr>
                      <a:r>
                        <a:rPr lang="en-US" sz="1800" kern="1200" dirty="0" smtClean="0">
                          <a:solidFill>
                            <a:schemeClr val="tx1"/>
                          </a:solidFill>
                          <a:effectLst/>
                        </a:rPr>
                        <a:t>Run SOWFA simulations to facilitate model development.</a:t>
                      </a:r>
                    </a:p>
                    <a:p>
                      <a:pPr marL="285750" lvl="0" indent="-285750">
                        <a:buFont typeface="Arial" panose="020B0604020202020204" pitchFamily="34" charset="0"/>
                        <a:buChar char="•"/>
                      </a:pPr>
                      <a:r>
                        <a:rPr lang="en-US" sz="1800" kern="1200" dirty="0" smtClean="0">
                          <a:solidFill>
                            <a:schemeClr val="tx1"/>
                          </a:solidFill>
                          <a:effectLst/>
                        </a:rPr>
                        <a:t>Develop theoretical formulation of the wake and array </a:t>
                      </a:r>
                      <a:r>
                        <a:rPr lang="en-US" sz="1800" kern="1200" dirty="0" err="1" smtClean="0">
                          <a:solidFill>
                            <a:schemeClr val="tx1"/>
                          </a:solidFill>
                          <a:effectLst/>
                        </a:rPr>
                        <a:t>submodels</a:t>
                      </a:r>
                      <a:r>
                        <a:rPr lang="en-US" sz="1800" kern="1200" dirty="0" smtClean="0">
                          <a:solidFill>
                            <a:schemeClr val="tx1"/>
                          </a:solidFill>
                          <a:effectLst/>
                        </a:rPr>
                        <a:t>.</a:t>
                      </a:r>
                    </a:p>
                    <a:p>
                      <a:pPr marL="285750" lvl="0" indent="-285750">
                        <a:buFont typeface="Arial" panose="020B0604020202020204" pitchFamily="34" charset="0"/>
                        <a:buChar char="•"/>
                      </a:pPr>
                      <a:r>
                        <a:rPr lang="en-US" sz="1800" kern="1200" dirty="0" smtClean="0">
                          <a:solidFill>
                            <a:schemeClr val="tx1"/>
                          </a:solidFill>
                          <a:effectLst/>
                        </a:rPr>
                        <a:t>Implement the new models in source code.</a:t>
                      </a:r>
                    </a:p>
                    <a:p>
                      <a:pPr marL="285750" indent="-285750">
                        <a:buFont typeface="Arial" panose="020B0604020202020204" pitchFamily="34" charset="0"/>
                        <a:buChar char="•"/>
                      </a:pPr>
                      <a:r>
                        <a:rPr lang="en-US" sz="1800" kern="1200" dirty="0" smtClean="0">
                          <a:solidFill>
                            <a:schemeClr val="tx1"/>
                          </a:solidFill>
                          <a:effectLst/>
                        </a:rPr>
                        <a:t>Document the tool theory and user guidance.</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Matt Churchfield, Pieter Gebraad, Bonnie Jonkman, Jason Jonkman, Sang Lee, Avi Purkayastha</a:t>
                      </a:r>
                      <a:endParaRPr lang="en-US" dirty="0">
                        <a:solidFill>
                          <a:schemeClr val="tx1"/>
                        </a:solidFill>
                      </a:endParaRPr>
                    </a:p>
                  </a:txBody>
                  <a:tcPr/>
                </a:tc>
              </a:tr>
              <a:tr h="817880">
                <a:tc>
                  <a:txBody>
                    <a:bodyPr/>
                    <a:lstStyle/>
                    <a:p>
                      <a:r>
                        <a:rPr lang="en-US" sz="1800" kern="1200" dirty="0" smtClean="0">
                          <a:solidFill>
                            <a:schemeClr val="tx1"/>
                          </a:solidFill>
                          <a:effectLst/>
                        </a:rPr>
                        <a:t>Task 2 – Tool Validation</a:t>
                      </a:r>
                    </a:p>
                    <a:p>
                      <a:pPr marL="285750" lvl="0" indent="-285750">
                        <a:buFont typeface="Arial" panose="020B0604020202020204" pitchFamily="34" charset="0"/>
                        <a:buChar char="•"/>
                      </a:pPr>
                      <a:r>
                        <a:rPr lang="en-US" sz="1800" kern="1200" dirty="0" smtClean="0">
                          <a:solidFill>
                            <a:schemeClr val="tx1"/>
                          </a:solidFill>
                          <a:effectLst/>
                        </a:rPr>
                        <a:t>Analyze the idealistic land-based wind plant.</a:t>
                      </a:r>
                    </a:p>
                    <a:p>
                      <a:pPr marL="285750" lvl="0" indent="-285750">
                        <a:buFont typeface="Arial" panose="020B0604020202020204" pitchFamily="34" charset="0"/>
                        <a:buChar char="•"/>
                      </a:pPr>
                      <a:r>
                        <a:rPr lang="en-US" sz="1800" kern="1200" dirty="0" smtClean="0">
                          <a:solidFill>
                            <a:schemeClr val="tx1"/>
                          </a:solidFill>
                          <a:effectLst/>
                        </a:rPr>
                        <a:t>Analyze the </a:t>
                      </a:r>
                      <a:r>
                        <a:rPr lang="en-US" sz="1800" kern="1200" dirty="0" err="1" smtClean="0">
                          <a:solidFill>
                            <a:schemeClr val="tx1"/>
                          </a:solidFill>
                          <a:effectLst/>
                        </a:rPr>
                        <a:t>Egmond</a:t>
                      </a:r>
                      <a:r>
                        <a:rPr lang="en-US" sz="1800" kern="1200" dirty="0" smtClean="0">
                          <a:solidFill>
                            <a:schemeClr val="tx1"/>
                          </a:solidFill>
                          <a:effectLst/>
                        </a:rPr>
                        <a:t> </a:t>
                      </a:r>
                      <a:r>
                        <a:rPr lang="en-US" sz="1800" kern="1200" dirty="0" err="1" smtClean="0">
                          <a:solidFill>
                            <a:schemeClr val="tx1"/>
                          </a:solidFill>
                          <a:effectLst/>
                        </a:rPr>
                        <a:t>aan</a:t>
                      </a:r>
                      <a:r>
                        <a:rPr lang="en-US" sz="1800" kern="1200" dirty="0" smtClean="0">
                          <a:solidFill>
                            <a:schemeClr val="tx1"/>
                          </a:solidFill>
                          <a:effectLst/>
                        </a:rPr>
                        <a:t> Zee offshore wind plant.</a:t>
                      </a:r>
                    </a:p>
                    <a:p>
                      <a:pPr marL="285750" indent="-285750">
                        <a:buFont typeface="Arial" panose="020B0604020202020204" pitchFamily="34" charset="0"/>
                        <a:buChar char="•"/>
                      </a:pPr>
                      <a:r>
                        <a:rPr lang="en-US" sz="1800" kern="1200" dirty="0" smtClean="0">
                          <a:solidFill>
                            <a:schemeClr val="tx1"/>
                          </a:solidFill>
                          <a:effectLst/>
                        </a:rPr>
                        <a:t>Document the results.</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Matt Churchfield, Pieter Gebraad, Jason Jonkman, Sang Lee</a:t>
                      </a:r>
                      <a:endParaRPr lang="en-US" dirty="0">
                        <a:solidFill>
                          <a:schemeClr val="tx1"/>
                        </a:solidFill>
                      </a:endParaRPr>
                    </a:p>
                  </a:txBody>
                  <a:tcPr/>
                </a:tc>
              </a:tr>
              <a:tr h="817880">
                <a:tc>
                  <a:txBody>
                    <a:bodyPr/>
                    <a:lstStyle/>
                    <a:p>
                      <a:r>
                        <a:rPr lang="en-US" sz="1800" kern="1200" dirty="0" smtClean="0">
                          <a:solidFill>
                            <a:schemeClr val="tx1"/>
                          </a:solidFill>
                          <a:effectLst/>
                        </a:rPr>
                        <a:t>Task 3 – Wind-Plant Controls Design Application</a:t>
                      </a:r>
                    </a:p>
                    <a:p>
                      <a:pPr marL="285750" indent="-285750">
                        <a:buFont typeface="Arial" panose="020B0604020202020204" pitchFamily="34" charset="0"/>
                        <a:buChar char="•"/>
                      </a:pPr>
                      <a:r>
                        <a:rPr lang="en-US" sz="1800" kern="1200" dirty="0" smtClean="0">
                          <a:solidFill>
                            <a:schemeClr val="tx1"/>
                          </a:solidFill>
                          <a:effectLst/>
                        </a:rPr>
                        <a:t>Write a concept paper proposing a strategy to apply the tool to simultaneous performance and load control and predicting the expected benefits.</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Paul Fleming, Pieter Gebraad</a:t>
                      </a:r>
                      <a:endParaRPr lang="en-US" dirty="0">
                        <a:solidFill>
                          <a:schemeClr val="tx1"/>
                        </a:solidFill>
                      </a:endParaRPr>
                    </a:p>
                  </a:txBody>
                  <a:tcPr/>
                </a:tc>
              </a:tr>
            </a:tbl>
          </a:graphicData>
        </a:graphic>
      </p:graphicFrame>
      <p:sp>
        <p:nvSpPr>
          <p:cNvPr id="2" name="Title 1"/>
          <p:cNvSpPr>
            <a:spLocks noGrp="1"/>
          </p:cNvSpPr>
          <p:nvPr>
            <p:ph type="title"/>
          </p:nvPr>
        </p:nvSpPr>
        <p:spPr/>
        <p:txBody>
          <a:bodyPr>
            <a:normAutofit fontScale="90000"/>
          </a:bodyPr>
          <a:lstStyle/>
          <a:p>
            <a:r>
              <a:rPr lang="en-US" dirty="0" smtClean="0"/>
              <a:t>Work Plan</a:t>
            </a:r>
            <a:endParaRPr lang="en-US" sz="2000" dirty="0"/>
          </a:p>
        </p:txBody>
      </p:sp>
      <p:sp>
        <p:nvSpPr>
          <p:cNvPr id="6" name="Rectangle 5"/>
          <p:cNvSpPr>
            <a:spLocks noChangeArrowheads="1"/>
          </p:cNvSpPr>
          <p:nvPr/>
        </p:nvSpPr>
        <p:spPr bwMode="auto">
          <a:xfrm>
            <a:off x="0" y="6019800"/>
            <a:ext cx="912876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smtClean="0">
                <a:solidFill>
                  <a:srgbClr val="000000"/>
                </a:solidFill>
                <a:latin typeface="+mj-lt"/>
              </a:rPr>
              <a:t>Work Plan</a:t>
            </a:r>
            <a:endParaRPr lang="en-US" altLang="en-US" sz="2000" i="1" dirty="0">
              <a:solidFill>
                <a:srgbClr val="000000"/>
              </a:solidFill>
              <a:latin typeface="+mj-lt"/>
            </a:endParaRPr>
          </a:p>
        </p:txBody>
      </p:sp>
    </p:spTree>
    <p:extLst>
      <p:ext uri="{BB962C8B-B14F-4D97-AF65-F5344CB8AC3E}">
        <p14:creationId xmlns:p14="http://schemas.microsoft.com/office/powerpoint/2010/main" val="360118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 / Costs</a:t>
            </a:r>
            <a:endParaRPr lang="en-US" sz="2000" dirty="0"/>
          </a:p>
        </p:txBody>
      </p:sp>
      <p:graphicFrame>
        <p:nvGraphicFramePr>
          <p:cNvPr id="6" name="Table 5"/>
          <p:cNvGraphicFramePr>
            <a:graphicFrameLocks noGrp="1"/>
          </p:cNvGraphicFramePr>
          <p:nvPr>
            <p:extLst>
              <p:ext uri="{D42A27DB-BD31-4B8C-83A1-F6EECF244321}">
                <p14:modId xmlns:p14="http://schemas.microsoft.com/office/powerpoint/2010/main" val="2722077541"/>
              </p:ext>
            </p:extLst>
          </p:nvPr>
        </p:nvGraphicFramePr>
        <p:xfrm>
          <a:off x="152400" y="838200"/>
          <a:ext cx="8839200" cy="2594610"/>
        </p:xfrm>
        <a:graphic>
          <a:graphicData uri="http://schemas.openxmlformats.org/drawingml/2006/table">
            <a:tbl>
              <a:tblPr/>
              <a:tblGrid>
                <a:gridCol w="5638800"/>
                <a:gridCol w="1600200"/>
                <a:gridCol w="1600200"/>
              </a:tblGrid>
              <a:tr h="190500">
                <a:tc>
                  <a:txBody>
                    <a:bodyPr/>
                    <a:lstStyle/>
                    <a:p>
                      <a:pPr algn="ctr" fontAlgn="b"/>
                      <a:r>
                        <a:rPr lang="en-US" sz="1800" b="1" i="0" u="none" strike="noStrike" dirty="0" smtClean="0">
                          <a:solidFill>
                            <a:srgbClr val="000000"/>
                          </a:solidFill>
                          <a:latin typeface="Calibri"/>
                        </a:rPr>
                        <a:t>Team Members</a:t>
                      </a:r>
                      <a:endParaRPr lang="en-US"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rgbClr val="000000"/>
                          </a:solidFill>
                          <a:latin typeface="Calibri"/>
                        </a:rPr>
                        <a:t>FY16  FTE Months</a:t>
                      </a:r>
                      <a:endParaRPr lang="en-US" sz="16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smtClean="0">
                          <a:solidFill>
                            <a:srgbClr val="000000"/>
                          </a:solidFill>
                          <a:latin typeface="Calibri"/>
                        </a:rPr>
                        <a:t>FY17 FTE Months</a:t>
                      </a:r>
                      <a:endParaRPr lang="en-US" sz="16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600" b="0" i="0" u="none" strike="noStrike" dirty="0" smtClean="0">
                          <a:solidFill>
                            <a:srgbClr val="000000"/>
                          </a:solidFill>
                          <a:latin typeface="Calibri"/>
                        </a:rPr>
                        <a:t> Matt Churchfield (NWTC) – SOWFA for tool</a:t>
                      </a:r>
                      <a:r>
                        <a:rPr lang="en-US" sz="1600" b="0" i="0" u="none" strike="noStrike" baseline="0" dirty="0" smtClean="0">
                          <a:solidFill>
                            <a:srgbClr val="000000"/>
                          </a:solidFill>
                          <a:latin typeface="Calibri"/>
                        </a:rPr>
                        <a:t> </a:t>
                      </a:r>
                      <a:r>
                        <a:rPr lang="en-US" sz="1600" b="0" i="0" u="none" strike="noStrike" dirty="0" smtClean="0">
                          <a:solidFill>
                            <a:srgbClr val="000000"/>
                          </a:solidFill>
                          <a:latin typeface="Calibri"/>
                        </a:rPr>
                        <a:t>development &amp;</a:t>
                      </a:r>
                      <a:r>
                        <a:rPr lang="en-US" sz="1600" b="0" i="0" u="none" strike="noStrike" baseline="0" dirty="0" smtClean="0">
                          <a:solidFill>
                            <a:srgbClr val="000000"/>
                          </a:solidFill>
                          <a:latin typeface="Calibri"/>
                        </a:rPr>
                        <a:t> V&amp;V</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 </a:t>
                      </a:r>
                      <a:r>
                        <a:rPr lang="en-US" sz="1600" b="0" i="0" u="none" strike="noStrike" dirty="0" smtClean="0">
                          <a:solidFill>
                            <a:srgbClr val="000000"/>
                          </a:solidFill>
                          <a:latin typeface="Calibri"/>
                        </a:rPr>
                        <a:t>1.20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1.20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600" b="0" i="0" u="none" strike="noStrike" dirty="0" smtClean="0">
                          <a:solidFill>
                            <a:srgbClr val="000000"/>
                          </a:solidFill>
                          <a:latin typeface="Calibri"/>
                        </a:rPr>
                        <a:t> Paul</a:t>
                      </a:r>
                      <a:r>
                        <a:rPr lang="en-US" sz="1600" b="0" i="0" u="none" strike="noStrike" baseline="0" dirty="0" smtClean="0">
                          <a:solidFill>
                            <a:srgbClr val="000000"/>
                          </a:solidFill>
                          <a:latin typeface="Calibri"/>
                        </a:rPr>
                        <a:t> Fleming (NWTC) – Controls</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0.20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0.45</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600" b="0" i="0" u="none" strike="noStrike" dirty="0" smtClean="0">
                          <a:solidFill>
                            <a:srgbClr val="000000"/>
                          </a:solidFill>
                          <a:latin typeface="Calibri"/>
                        </a:rPr>
                        <a:t> Pieter Gebraad (NWTC) – Tool development, V&amp;V, &amp; controls</a:t>
                      </a:r>
                      <a:r>
                        <a:rPr lang="en-US" sz="1600" b="0" i="0" u="none" strike="noStrike" baseline="0" dirty="0" smtClean="0">
                          <a:solidFill>
                            <a:srgbClr val="000000"/>
                          </a:solidFill>
                          <a:latin typeface="Calibri"/>
                        </a:rPr>
                        <a:t> </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2.00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2.00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600" b="0" i="0" u="none" strike="noStrike" dirty="0" smtClean="0">
                          <a:solidFill>
                            <a:srgbClr val="000000"/>
                          </a:solidFill>
                          <a:latin typeface="Calibri"/>
                        </a:rPr>
                        <a:t> Bonnie Jonkman (NWTC) – Programming support</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1.50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1.50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600" b="0" i="0" u="none" strike="noStrike" dirty="0" smtClean="0">
                          <a:solidFill>
                            <a:srgbClr val="000000"/>
                          </a:solidFill>
                          <a:latin typeface="Calibri"/>
                        </a:rPr>
                        <a:t> Jason Jonkman (NWTC) – PI, tool </a:t>
                      </a:r>
                      <a:r>
                        <a:rPr lang="en-US" sz="1600" b="0" i="0" u="none" strike="noStrike" baseline="0" dirty="0" smtClean="0">
                          <a:solidFill>
                            <a:srgbClr val="000000"/>
                          </a:solidFill>
                          <a:latin typeface="Calibri"/>
                        </a:rPr>
                        <a:t>development, &amp; V&amp;V</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3.00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3.00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latin typeface="Calibri"/>
                        </a:rPr>
                        <a:t> Sang</a:t>
                      </a:r>
                      <a:r>
                        <a:rPr lang="en-US" sz="1600" b="0" i="0" u="none" strike="noStrike" baseline="0" dirty="0" smtClean="0">
                          <a:solidFill>
                            <a:srgbClr val="000000"/>
                          </a:solidFill>
                          <a:latin typeface="Calibri"/>
                        </a:rPr>
                        <a:t> Lee (NWTC) – </a:t>
                      </a:r>
                      <a:r>
                        <a:rPr lang="en-US" sz="1600" b="0" i="0" u="none" strike="noStrike" dirty="0" smtClean="0">
                          <a:solidFill>
                            <a:srgbClr val="000000"/>
                          </a:solidFill>
                          <a:latin typeface="+mn-lt"/>
                        </a:rPr>
                        <a:t>SOWFA for tool development &amp;</a:t>
                      </a:r>
                      <a:r>
                        <a:rPr lang="en-US" sz="1600" b="0" i="0" u="none" strike="noStrike" baseline="0" dirty="0" smtClean="0">
                          <a:solidFill>
                            <a:srgbClr val="000000"/>
                          </a:solidFill>
                          <a:latin typeface="+mn-lt"/>
                        </a:rPr>
                        <a:t> V&amp;V</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2.40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2.40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600" b="0" i="0" u="none" strike="noStrike" dirty="0" smtClean="0">
                          <a:solidFill>
                            <a:srgbClr val="000000"/>
                          </a:solidFill>
                          <a:latin typeface="Calibri"/>
                        </a:rPr>
                        <a:t> Pat</a:t>
                      </a:r>
                      <a:r>
                        <a:rPr lang="en-US" sz="1600" b="0" i="0" u="none" strike="noStrike" baseline="0" dirty="0" smtClean="0">
                          <a:solidFill>
                            <a:srgbClr val="000000"/>
                          </a:solidFill>
                          <a:latin typeface="Calibri"/>
                        </a:rPr>
                        <a:t> Moriarty (NWTC) – Advisor</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0.20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0.20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600" b="0" i="0" u="none" strike="noStrike" dirty="0" smtClean="0">
                          <a:solidFill>
                            <a:srgbClr val="000000"/>
                          </a:solidFill>
                          <a:latin typeface="Calibri"/>
                        </a:rPr>
                        <a:t> Avi Purkayastha (CSC) – Programming support</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0.75</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0.75</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b"/>
                      <a:r>
                        <a:rPr lang="en-US" sz="1800" b="1" i="0" u="none" strike="noStrike" dirty="0" smtClean="0">
                          <a:solidFill>
                            <a:srgbClr val="000000"/>
                          </a:solidFill>
                          <a:latin typeface="Calibri"/>
                        </a:rPr>
                        <a:t>Total</a:t>
                      </a:r>
                      <a:endParaRPr lang="en-US"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b"/>
                      <a:r>
                        <a:rPr lang="en-US" sz="1800" b="1" i="0" u="none" strike="noStrike" dirty="0" smtClean="0">
                          <a:solidFill>
                            <a:srgbClr val="000000"/>
                          </a:solidFill>
                          <a:latin typeface="Calibri"/>
                        </a:rPr>
                        <a:t>11.25</a:t>
                      </a:r>
                      <a:endParaRPr lang="en-US"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b"/>
                      <a:r>
                        <a:rPr lang="en-US" sz="1800" b="1" i="0" u="none" strike="noStrike" dirty="0" smtClean="0">
                          <a:solidFill>
                            <a:srgbClr val="000000"/>
                          </a:solidFill>
                          <a:latin typeface="Calibri"/>
                        </a:rPr>
                        <a:t>11.50</a:t>
                      </a:r>
                      <a:endParaRPr lang="en-US"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34455256"/>
              </p:ext>
            </p:extLst>
          </p:nvPr>
        </p:nvGraphicFramePr>
        <p:xfrm>
          <a:off x="152401" y="3924300"/>
          <a:ext cx="3809999" cy="2476500"/>
        </p:xfrm>
        <a:graphic>
          <a:graphicData uri="http://schemas.openxmlformats.org/drawingml/2006/table">
            <a:tbl>
              <a:tblPr/>
              <a:tblGrid>
                <a:gridCol w="1676399"/>
                <a:gridCol w="1066800"/>
                <a:gridCol w="1066800"/>
              </a:tblGrid>
              <a:tr h="495300">
                <a:tc>
                  <a:txBody>
                    <a:bodyPr/>
                    <a:lstStyle/>
                    <a:p>
                      <a:pPr algn="ctr" fontAlgn="b"/>
                      <a:r>
                        <a:rPr lang="en-US" sz="1800" b="1" i="0" u="none" strike="noStrike" dirty="0" smtClean="0">
                          <a:solidFill>
                            <a:srgbClr val="000000"/>
                          </a:solidFill>
                          <a:latin typeface="Calibri"/>
                        </a:rPr>
                        <a:t>Category</a:t>
                      </a:r>
                      <a:r>
                        <a:rPr lang="en-US" sz="1800" b="1"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smtClean="0">
                          <a:solidFill>
                            <a:srgbClr val="000000"/>
                          </a:solidFill>
                          <a:latin typeface="Calibri"/>
                        </a:rPr>
                        <a:t>FY16</a:t>
                      </a:r>
                      <a:endParaRPr lang="en-US"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800" b="1" i="0" u="none" strike="noStrike" dirty="0" smtClean="0">
                          <a:solidFill>
                            <a:srgbClr val="000000"/>
                          </a:solidFill>
                          <a:latin typeface="Calibri"/>
                        </a:rPr>
                        <a:t>FY17</a:t>
                      </a:r>
                      <a:endParaRPr lang="en-US"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95300">
                <a:tc>
                  <a:txBody>
                    <a:bodyPr/>
                    <a:lstStyle/>
                    <a:p>
                      <a:pPr algn="l" fontAlgn="b"/>
                      <a:r>
                        <a:rPr lang="en-US" sz="1600" b="0" i="0" u="none" strike="noStrike" dirty="0" smtClean="0">
                          <a:solidFill>
                            <a:srgbClr val="000000"/>
                          </a:solidFill>
                          <a:latin typeface="Calibri"/>
                        </a:rPr>
                        <a:t> Loaded </a:t>
                      </a:r>
                      <a:r>
                        <a:rPr lang="en-US" sz="1600" b="0" i="0" u="none" strike="noStrike" dirty="0">
                          <a:solidFill>
                            <a:srgbClr val="000000"/>
                          </a:solidFill>
                          <a:latin typeface="Calibri"/>
                        </a:rPr>
                        <a:t>Labor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$274,755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 </a:t>
                      </a:r>
                      <a:r>
                        <a:rPr lang="en-US" sz="1600" b="0" i="0" u="none" strike="noStrike" dirty="0" smtClean="0">
                          <a:solidFill>
                            <a:srgbClr val="000000"/>
                          </a:solidFill>
                          <a:latin typeface="Calibri"/>
                        </a:rPr>
                        <a:t>$292,290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95300">
                <a:tc>
                  <a:txBody>
                    <a:bodyPr/>
                    <a:lstStyle/>
                    <a:p>
                      <a:pPr algn="l" fontAlgn="b"/>
                      <a:r>
                        <a:rPr lang="en-US" sz="1600" b="0" i="0" u="none" strike="noStrike" dirty="0" smtClean="0">
                          <a:solidFill>
                            <a:srgbClr val="000000"/>
                          </a:solidFill>
                          <a:latin typeface="Calibri"/>
                        </a:rPr>
                        <a:t> Loaded Recharges</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$0</a:t>
                      </a:r>
                      <a:r>
                        <a:rPr lang="en-US" sz="16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latin typeface="Calibri"/>
                        </a:rPr>
                        <a:t> </a:t>
                      </a:r>
                      <a:r>
                        <a:rPr lang="en-US" sz="1600" b="0" i="0" u="none" strike="noStrike" dirty="0" smtClean="0">
                          <a:solidFill>
                            <a:srgbClr val="000000"/>
                          </a:solidFill>
                          <a:latin typeface="Calibri"/>
                        </a:rPr>
                        <a:t>$2,000</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95300">
                <a:tc>
                  <a:txBody>
                    <a:bodyPr/>
                    <a:lstStyle/>
                    <a:p>
                      <a:pPr algn="l" fontAlgn="b"/>
                      <a:r>
                        <a:rPr lang="en-US" sz="1600" b="0" i="0" u="none" strike="noStrike" dirty="0" smtClean="0">
                          <a:solidFill>
                            <a:srgbClr val="000000"/>
                          </a:solidFill>
                          <a:latin typeface="Calibri"/>
                        </a:rPr>
                        <a:t> Loaded</a:t>
                      </a:r>
                      <a:r>
                        <a:rPr lang="en-US" sz="1600" b="0" i="0" u="none" strike="noStrike" baseline="0" dirty="0" smtClean="0">
                          <a:solidFill>
                            <a:srgbClr val="000000"/>
                          </a:solidFill>
                          <a:latin typeface="Calibri"/>
                        </a:rPr>
                        <a:t> </a:t>
                      </a:r>
                      <a:r>
                        <a:rPr lang="en-US" sz="1600" b="0" i="0" u="none" strike="noStrike" dirty="0" smtClean="0">
                          <a:solidFill>
                            <a:srgbClr val="000000"/>
                          </a:solidFill>
                          <a:latin typeface="Calibri"/>
                        </a:rPr>
                        <a:t>ODC</a:t>
                      </a:r>
                      <a:endParaRPr lang="en-US" sz="16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$4,845</a:t>
                      </a:r>
                      <a:r>
                        <a:rPr lang="en-US" sz="16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latin typeface="Calibri"/>
                        </a:rPr>
                        <a:t>$5,710</a:t>
                      </a:r>
                      <a:r>
                        <a:rPr lang="en-US" sz="16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95300">
                <a:tc>
                  <a:txBody>
                    <a:bodyPr/>
                    <a:lstStyle/>
                    <a:p>
                      <a:pPr algn="ctr" fontAlgn="b"/>
                      <a:r>
                        <a:rPr lang="en-US" sz="1800" b="1" i="0" u="none" strike="noStrike" dirty="0">
                          <a:solidFill>
                            <a:srgbClr val="000000"/>
                          </a:solidFill>
                          <a:latin typeface="Calibri"/>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b"/>
                      <a:r>
                        <a:rPr lang="en-US" sz="1800" b="1" i="0" u="none" strike="noStrike" dirty="0" smtClean="0">
                          <a:solidFill>
                            <a:srgbClr val="000000"/>
                          </a:solidFill>
                          <a:latin typeface="Calibri"/>
                        </a:rPr>
                        <a:t>$279,600</a:t>
                      </a:r>
                      <a:endParaRPr lang="en-US"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c>
                  <a:txBody>
                    <a:bodyPr/>
                    <a:lstStyle/>
                    <a:p>
                      <a:pPr algn="ctr" fontAlgn="b"/>
                      <a:r>
                        <a:rPr lang="en-US" sz="1800" b="1" i="0" u="none" strike="noStrike" dirty="0" smtClean="0">
                          <a:solidFill>
                            <a:srgbClr val="000000"/>
                          </a:solidFill>
                          <a:latin typeface="Calibri"/>
                        </a:rPr>
                        <a:t>$300,000</a:t>
                      </a:r>
                      <a:endParaRPr lang="en-US" sz="18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20000"/>
                        <a:lumOff val="80000"/>
                      </a:schemeClr>
                    </a:solidFill>
                  </a:tcPr>
                </a:tc>
              </a:tr>
            </a:tbl>
          </a:graphicData>
        </a:graphic>
      </p:graphicFrame>
      <p:sp>
        <p:nvSpPr>
          <p:cNvPr id="3" name="TextBox 2"/>
          <p:cNvSpPr txBox="1"/>
          <p:nvPr/>
        </p:nvSpPr>
        <p:spPr>
          <a:xfrm>
            <a:off x="4038600" y="3886200"/>
            <a:ext cx="502920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SOWFA simulations provided 150,000 node-hours </a:t>
            </a:r>
            <a:r>
              <a:rPr lang="en-US" sz="2000" dirty="0"/>
              <a:t>on NREL’s Peregrine </a:t>
            </a:r>
            <a:r>
              <a:rPr lang="en-US" sz="2000" dirty="0" smtClean="0"/>
              <a:t>HPC in FY16</a:t>
            </a:r>
            <a:endParaRPr lang="en-US"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Recent Progress on Approach</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sp>
        <p:nvSpPr>
          <p:cNvPr id="5" name="TextBox 4"/>
          <p:cNvSpPr txBox="1"/>
          <p:nvPr/>
        </p:nvSpPr>
        <p:spPr>
          <a:xfrm>
            <a:off x="76200" y="765512"/>
            <a:ext cx="8991600" cy="4955203"/>
          </a:xfrm>
          <a:prstGeom prst="rect">
            <a:avLst/>
          </a:prstGeom>
          <a:noFill/>
        </p:spPr>
        <p:txBody>
          <a:bodyPr wrap="square" rtlCol="0">
            <a:spAutoFit/>
          </a:bodyPr>
          <a:lstStyle/>
          <a:p>
            <a:pPr marL="285750" indent="-285750">
              <a:buFont typeface="Arial" panose="020B0604020202020204" pitchFamily="34" charset="0"/>
              <a:buChar char="•"/>
            </a:pPr>
            <a:r>
              <a:rPr lang="en-US" sz="2400" dirty="0"/>
              <a:t>Base wake – Take the approach used in FLORIS/</a:t>
            </a:r>
            <a:r>
              <a:rPr lang="en-US" sz="2400" dirty="0" err="1"/>
              <a:t>FLORIDyn</a:t>
            </a:r>
            <a:r>
              <a:rPr lang="en-US" sz="2400" dirty="0"/>
              <a:t>, but modified so that the base wake is smoothed (e.g., Gaussian profile) instead of stepped.  Note that the FLORIS/</a:t>
            </a:r>
            <a:r>
              <a:rPr lang="en-US" sz="2400" dirty="0" err="1"/>
              <a:t>FLORIDyn</a:t>
            </a:r>
            <a:r>
              <a:rPr lang="en-US" sz="2400" dirty="0"/>
              <a:t> model handles:</a:t>
            </a:r>
          </a:p>
          <a:p>
            <a:pPr marL="800100" lvl="1" indent="-342900">
              <a:buFont typeface="Arial" panose="020B0604020202020204" pitchFamily="34" charset="0"/>
              <a:buChar char="–"/>
            </a:pPr>
            <a:r>
              <a:rPr lang="en-US" sz="2000" dirty="0"/>
              <a:t>Axisymmetric wake deficit</a:t>
            </a:r>
          </a:p>
          <a:p>
            <a:pPr marL="800100" lvl="1" indent="-342900">
              <a:buFont typeface="Arial" panose="020B0604020202020204" pitchFamily="34" charset="0"/>
              <a:buChar char="–"/>
            </a:pPr>
            <a:r>
              <a:rPr lang="en-US" sz="2000" dirty="0"/>
              <a:t>Wake </a:t>
            </a:r>
            <a:r>
              <a:rPr lang="en-US" sz="2000" dirty="0" smtClean="0"/>
              <a:t>shape / redirection </a:t>
            </a:r>
            <a:r>
              <a:rPr lang="en-US" sz="2000" dirty="0"/>
              <a:t>as a result of yaw/tilt</a:t>
            </a:r>
          </a:p>
          <a:p>
            <a:pPr marL="800100" lvl="1" indent="-342900">
              <a:buFont typeface="Arial" panose="020B0604020202020204" pitchFamily="34" charset="0"/>
              <a:buChar char="–"/>
            </a:pPr>
            <a:r>
              <a:rPr lang="en-US" sz="2000" dirty="0"/>
              <a:t>Wake </a:t>
            </a:r>
            <a:r>
              <a:rPr lang="en-US" sz="2000" dirty="0" smtClean="0"/>
              <a:t>skew </a:t>
            </a:r>
            <a:r>
              <a:rPr lang="en-US" sz="2000" dirty="0"/>
              <a:t>as a result of </a:t>
            </a:r>
            <a:r>
              <a:rPr lang="en-US" sz="2000" dirty="0" smtClean="0"/>
              <a:t>veer</a:t>
            </a:r>
            <a:endParaRPr lang="en-US" sz="2000" dirty="0"/>
          </a:p>
          <a:p>
            <a:pPr marL="800100" lvl="1" indent="-342900">
              <a:buFont typeface="Arial" panose="020B0604020202020204" pitchFamily="34" charset="0"/>
              <a:buChar char="–"/>
            </a:pPr>
            <a:r>
              <a:rPr lang="en-US" sz="2000" dirty="0"/>
              <a:t>Wake </a:t>
            </a:r>
            <a:r>
              <a:rPr lang="en-US" sz="2000" dirty="0" smtClean="0"/>
              <a:t>propagation </a:t>
            </a:r>
            <a:r>
              <a:rPr lang="en-US" sz="2000" dirty="0"/>
              <a:t>(transients) as a result of time-varying thrust/controls</a:t>
            </a:r>
          </a:p>
          <a:p>
            <a:pPr marL="800100" lvl="1" indent="-342900">
              <a:buFont typeface="Arial" panose="020B0604020202020204" pitchFamily="34" charset="0"/>
              <a:buChar char="–"/>
            </a:pPr>
            <a:r>
              <a:rPr lang="en-US" sz="2000" dirty="0"/>
              <a:t>Calibrated to match SOWFA.</a:t>
            </a:r>
          </a:p>
          <a:p>
            <a:pPr marL="285750" indent="-285750">
              <a:buFont typeface="Arial" panose="020B0604020202020204" pitchFamily="34" charset="0"/>
              <a:buChar char="•"/>
            </a:pPr>
            <a:r>
              <a:rPr lang="en-US" sz="2400" dirty="0" smtClean="0"/>
              <a:t>Wake </a:t>
            </a:r>
            <a:r>
              <a:rPr lang="en-US" sz="2400" dirty="0"/>
              <a:t>merging – FLORIS/</a:t>
            </a:r>
            <a:r>
              <a:rPr lang="en-US" sz="2400" dirty="0" err="1"/>
              <a:t>FLORIDyn</a:t>
            </a:r>
            <a:r>
              <a:rPr lang="en-US" sz="2400" dirty="0"/>
              <a:t> uses an approach, but this may need to be reconsidered; basically, we need a way to spatially average intersecting wakes.</a:t>
            </a:r>
          </a:p>
          <a:p>
            <a:pPr marL="285750" indent="-285750">
              <a:buFont typeface="Arial" panose="020B0604020202020204" pitchFamily="34" charset="0"/>
              <a:buChar char="•"/>
            </a:pPr>
            <a:r>
              <a:rPr lang="en-US" sz="2400" dirty="0" smtClean="0"/>
              <a:t>Wake </a:t>
            </a:r>
            <a:r>
              <a:rPr lang="en-US" sz="2400" dirty="0"/>
              <a:t>meandering – Use passive tracer based on background flow derived from </a:t>
            </a:r>
            <a:r>
              <a:rPr lang="en-US" sz="2400" dirty="0" err="1"/>
              <a:t>ABLSolver</a:t>
            </a:r>
            <a:r>
              <a:rPr lang="en-US" sz="2400" dirty="0"/>
              <a:t>; the wake should move slower than the mean wind speed</a:t>
            </a:r>
            <a:r>
              <a:rPr lang="en-US" sz="2400" dirty="0" smtClean="0"/>
              <a:t>.</a:t>
            </a:r>
            <a:endParaRPr lang="en-US" sz="2400" dirty="0"/>
          </a:p>
        </p:txBody>
      </p:sp>
    </p:spTree>
    <p:extLst>
      <p:ext uri="{BB962C8B-B14F-4D97-AF65-F5344CB8AC3E}">
        <p14:creationId xmlns:p14="http://schemas.microsoft.com/office/powerpoint/2010/main" val="27957672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Recent Progress on Approach</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sp>
        <p:nvSpPr>
          <p:cNvPr id="5" name="TextBox 4"/>
          <p:cNvSpPr txBox="1"/>
          <p:nvPr/>
        </p:nvSpPr>
        <p:spPr>
          <a:xfrm>
            <a:off x="76200" y="765512"/>
            <a:ext cx="899160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Complex-terrain effects – The assumptions is this will happen naturally through the wake meandering process based on background flow from </a:t>
            </a:r>
            <a:r>
              <a:rPr lang="en-US" sz="2400" dirty="0" err="1"/>
              <a:t>ABLSolver</a:t>
            </a:r>
            <a:r>
              <a:rPr lang="en-US" sz="2400" dirty="0"/>
              <a:t>, but this may need to be reconsidered.</a:t>
            </a:r>
          </a:p>
          <a:p>
            <a:pPr marL="285750" indent="-285750">
              <a:buFont typeface="Arial" panose="020B0604020202020204" pitchFamily="34" charset="0"/>
              <a:buChar char="•"/>
            </a:pPr>
            <a:r>
              <a:rPr lang="en-US" sz="2400" dirty="0" smtClean="0"/>
              <a:t>Wake-added </a:t>
            </a:r>
            <a:r>
              <a:rPr lang="en-US" sz="2400" dirty="0"/>
              <a:t>turbulence – Not yet discussed.</a:t>
            </a:r>
          </a:p>
          <a:p>
            <a:pPr marL="285750" indent="-285750">
              <a:buFont typeface="Arial" panose="020B0604020202020204" pitchFamily="34" charset="0"/>
              <a:buChar char="•"/>
            </a:pPr>
            <a:r>
              <a:rPr lang="en-US" sz="2400" dirty="0"/>
              <a:t>Turbulent wake edge (deformation of the wake profile) – Could potentially be addressed using a passive-tracer approach, but pushed to future work.</a:t>
            </a:r>
          </a:p>
          <a:p>
            <a:pPr marL="285750" indent="-285750">
              <a:buFont typeface="Arial" panose="020B0604020202020204" pitchFamily="34" charset="0"/>
              <a:buChar char="•"/>
            </a:pPr>
            <a:r>
              <a:rPr lang="en-US" sz="2400" dirty="0" smtClean="0"/>
              <a:t>Software </a:t>
            </a:r>
            <a:r>
              <a:rPr lang="en-US" sz="2400" dirty="0"/>
              <a:t>platform – We’ll have to decide in the future whether the software should be coded up as a new package or as a new module within </a:t>
            </a:r>
            <a:r>
              <a:rPr lang="en-US" sz="2400" dirty="0" err="1"/>
              <a:t>OpenFOAM</a:t>
            </a:r>
            <a:r>
              <a:rPr lang="en-US" sz="2400" dirty="0" smtClean="0"/>
              <a:t>.</a:t>
            </a:r>
            <a:endParaRPr lang="en-US" sz="2400" dirty="0"/>
          </a:p>
        </p:txBody>
      </p:sp>
    </p:spTree>
    <p:extLst>
      <p:ext uri="{BB962C8B-B14F-4D97-AF65-F5344CB8AC3E}">
        <p14:creationId xmlns:p14="http://schemas.microsoft.com/office/powerpoint/2010/main" val="2632428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Recent Progress on Approach</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sp>
        <p:nvSpPr>
          <p:cNvPr id="5" name="TextBox 4"/>
          <p:cNvSpPr txBox="1"/>
          <p:nvPr/>
        </p:nvSpPr>
        <p:spPr>
          <a:xfrm>
            <a:off x="76200" y="765512"/>
            <a:ext cx="899160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We considered the following alternatives to those selected above, but ultimately chose against them for various reasons</a:t>
            </a:r>
            <a:r>
              <a:rPr lang="en-US" sz="2400" dirty="0" smtClean="0"/>
              <a:t>.</a:t>
            </a:r>
          </a:p>
        </p:txBody>
      </p:sp>
      <p:graphicFrame>
        <p:nvGraphicFramePr>
          <p:cNvPr id="7" name="Table 6"/>
          <p:cNvGraphicFramePr>
            <a:graphicFrameLocks noGrp="1"/>
          </p:cNvGraphicFramePr>
          <p:nvPr>
            <p:extLst>
              <p:ext uri="{D42A27DB-BD31-4B8C-83A1-F6EECF244321}">
                <p14:modId xmlns:p14="http://schemas.microsoft.com/office/powerpoint/2010/main" val="826249676"/>
              </p:ext>
            </p:extLst>
          </p:nvPr>
        </p:nvGraphicFramePr>
        <p:xfrm>
          <a:off x="152400" y="1600200"/>
          <a:ext cx="8839200" cy="5029200"/>
        </p:xfrm>
        <a:graphic>
          <a:graphicData uri="http://schemas.openxmlformats.org/drawingml/2006/table">
            <a:tbl>
              <a:tblPr firstRow="1" bandRow="1">
                <a:tableStyleId>{073A0DAA-6AF3-43AB-8588-CEC1D06C72B9}</a:tableStyleId>
              </a:tblPr>
              <a:tblGrid>
                <a:gridCol w="4267200"/>
                <a:gridCol w="4572000"/>
              </a:tblGrid>
              <a:tr h="187960">
                <a:tc>
                  <a:txBody>
                    <a:bodyPr/>
                    <a:lstStyle/>
                    <a:p>
                      <a:r>
                        <a:rPr lang="en-US" dirty="0" smtClean="0">
                          <a:solidFill>
                            <a:schemeClr val="tx1"/>
                          </a:solidFill>
                        </a:rPr>
                        <a:t>Approach</a:t>
                      </a:r>
                      <a:endParaRPr lang="en-US" dirty="0">
                        <a:solidFill>
                          <a:schemeClr val="tx1"/>
                        </a:solidFill>
                      </a:endParaRPr>
                    </a:p>
                  </a:txBody>
                  <a:tcPr/>
                </a:tc>
                <a:tc>
                  <a:txBody>
                    <a:bodyPr/>
                    <a:lstStyle/>
                    <a:p>
                      <a:r>
                        <a:rPr lang="en-US" dirty="0" smtClean="0">
                          <a:solidFill>
                            <a:schemeClr val="tx1"/>
                          </a:solidFill>
                        </a:rPr>
                        <a:t>Reason to Drop</a:t>
                      </a:r>
                      <a:endParaRPr lang="en-US" dirty="0">
                        <a:solidFill>
                          <a:schemeClr val="tx1"/>
                        </a:solidFill>
                      </a:endParaRPr>
                    </a:p>
                  </a:txBody>
                  <a:tcPr/>
                </a:tc>
              </a:tr>
              <a:tr h="497840">
                <a:tc>
                  <a:txBody>
                    <a:bodyPr/>
                    <a:lstStyle/>
                    <a:p>
                      <a:r>
                        <a:rPr lang="en-US" dirty="0" smtClean="0">
                          <a:solidFill>
                            <a:schemeClr val="tx1"/>
                          </a:solidFill>
                        </a:rPr>
                        <a:t>Develop the base wake as is currently done in DWM (thin-shear-layer form of NS)</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Too many limitations (no wake skew/deflection, no evolution, etc.)</a:t>
                      </a:r>
                      <a:endParaRPr lang="en-US" dirty="0">
                        <a:solidFill>
                          <a:schemeClr val="tx1"/>
                        </a:solidFill>
                      </a:endParaRPr>
                    </a:p>
                  </a:txBody>
                  <a:tcPr/>
                </a:tc>
              </a:tr>
              <a:tr h="391160">
                <a:tc>
                  <a:txBody>
                    <a:bodyPr/>
                    <a:lstStyle/>
                    <a:p>
                      <a:r>
                        <a:rPr lang="en-US" dirty="0" smtClean="0">
                          <a:solidFill>
                            <a:schemeClr val="tx1"/>
                          </a:solidFill>
                        </a:rPr>
                        <a:t>Use </a:t>
                      </a:r>
                      <a:r>
                        <a:rPr lang="en-US" dirty="0" err="1" smtClean="0">
                          <a:solidFill>
                            <a:schemeClr val="tx1"/>
                          </a:solidFill>
                        </a:rPr>
                        <a:t>TurbSim</a:t>
                      </a:r>
                      <a:r>
                        <a:rPr lang="en-US" dirty="0" smtClean="0">
                          <a:solidFill>
                            <a:schemeClr val="tx1"/>
                          </a:solidFill>
                        </a:rPr>
                        <a:t> for background turbulence</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Limitations for plant-wide </a:t>
                      </a:r>
                      <a:r>
                        <a:rPr lang="en-US" sz="1800" kern="1200" smtClean="0">
                          <a:solidFill>
                            <a:schemeClr val="tx1"/>
                          </a:solidFill>
                          <a:effectLst/>
                          <a:latin typeface="+mn-lt"/>
                          <a:ea typeface="+mn-ea"/>
                          <a:cs typeface="+mn-cs"/>
                        </a:rPr>
                        <a:t>flow and complex </a:t>
                      </a:r>
                      <a:r>
                        <a:rPr lang="en-US" sz="1800" kern="1200" dirty="0" smtClean="0">
                          <a:solidFill>
                            <a:schemeClr val="tx1"/>
                          </a:solidFill>
                          <a:effectLst/>
                          <a:latin typeface="+mn-lt"/>
                          <a:ea typeface="+mn-ea"/>
                          <a:cs typeface="+mn-cs"/>
                        </a:rPr>
                        <a:t>terrain</a:t>
                      </a:r>
                      <a:endParaRPr lang="en-US" dirty="0">
                        <a:solidFill>
                          <a:schemeClr val="tx1"/>
                        </a:solidFill>
                      </a:endParaRPr>
                    </a:p>
                  </a:txBody>
                  <a:tcPr/>
                </a:tc>
              </a:tr>
              <a:tr h="436880">
                <a:tc>
                  <a:txBody>
                    <a:bodyPr/>
                    <a:lstStyle/>
                    <a:p>
                      <a:r>
                        <a:rPr lang="en-US" dirty="0" smtClean="0">
                          <a:solidFill>
                            <a:schemeClr val="tx1"/>
                          </a:solidFill>
                        </a:rPr>
                        <a:t>Use RANS to derive the base wake of the entire plant (including wake merging)</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Computationally expensive and not sure how to meander a plant-wide wake</a:t>
                      </a:r>
                      <a:endParaRPr lang="en-US" dirty="0">
                        <a:solidFill>
                          <a:schemeClr val="tx1"/>
                        </a:solidFill>
                      </a:endParaRPr>
                    </a:p>
                  </a:txBody>
                  <a:tcPr/>
                </a:tc>
              </a:tr>
              <a:tr h="817880">
                <a:tc>
                  <a:txBody>
                    <a:bodyPr/>
                    <a:lstStyle/>
                    <a:p>
                      <a:r>
                        <a:rPr lang="en-US" dirty="0" smtClean="0">
                          <a:solidFill>
                            <a:schemeClr val="tx1"/>
                          </a:solidFill>
                        </a:rPr>
                        <a:t>Use URANS (computationally between RANS and LES) instead of DWM approach</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Computationally expensive and quite different than the proposal to build from DWM; may be useful side project in the future to verify what accuracy can be obtained</a:t>
                      </a:r>
                      <a:endParaRPr lang="en-US" dirty="0">
                        <a:solidFill>
                          <a:schemeClr val="tx1"/>
                        </a:solidFill>
                      </a:endParaRPr>
                    </a:p>
                  </a:txBody>
                  <a:tcPr/>
                </a:tc>
              </a:tr>
              <a:tr h="436880">
                <a:tc>
                  <a:txBody>
                    <a:bodyPr/>
                    <a:lstStyle/>
                    <a:p>
                      <a:r>
                        <a:rPr lang="en-US" dirty="0" smtClean="0">
                          <a:solidFill>
                            <a:schemeClr val="tx1"/>
                          </a:solidFill>
                        </a:rPr>
                        <a:t>Use a vortex method</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Computationally expensive and not proven to work in the far wake</a:t>
                      </a:r>
                      <a:endParaRPr lang="en-US" dirty="0">
                        <a:solidFill>
                          <a:schemeClr val="tx1"/>
                        </a:solidFill>
                      </a:endParaRPr>
                    </a:p>
                  </a:txBody>
                  <a:tcPr/>
                </a:tc>
              </a:tr>
              <a:tr h="817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Use a stochastic model of wake meandering instead of a passive tracer approach</a:t>
                      </a:r>
                      <a:endParaRPr lang="en-US" dirty="0">
                        <a:solidFill>
                          <a:schemeClr val="tx1"/>
                        </a:solidFill>
                      </a:endParaRPr>
                    </a:p>
                  </a:txBody>
                  <a:tcPr/>
                </a:tc>
                <a:tc>
                  <a:txBody>
                    <a:bodyPr/>
                    <a:lstStyle/>
                    <a:p>
                      <a:r>
                        <a:rPr lang="en-US" sz="1800" kern="1200" dirty="0" smtClean="0">
                          <a:solidFill>
                            <a:schemeClr val="tx1"/>
                          </a:solidFill>
                          <a:effectLst/>
                          <a:latin typeface="+mn-lt"/>
                          <a:ea typeface="+mn-ea"/>
                          <a:cs typeface="+mn-cs"/>
                        </a:rPr>
                        <a:t>It is desired to have physics based on background turbulence, not a synthetic reconstruction of SOWFA simulations</a:t>
                      </a:r>
                      <a:endParaRPr lang="en-US" dirty="0">
                        <a:solidFill>
                          <a:schemeClr val="tx1"/>
                        </a:solidFill>
                      </a:endParaRPr>
                    </a:p>
                  </a:txBody>
                  <a:tcPr/>
                </a:tc>
              </a:tr>
            </a:tbl>
          </a:graphicData>
        </a:graphic>
      </p:graphicFrame>
    </p:spTree>
    <p:extLst>
      <p:ext uri="{BB962C8B-B14F-4D97-AF65-F5344CB8AC3E}">
        <p14:creationId xmlns:p14="http://schemas.microsoft.com/office/powerpoint/2010/main" val="14859727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Wake Phenomena</a:t>
            </a:r>
            <a:endParaRPr lang="en-US" sz="2000" dirty="0"/>
          </a:p>
        </p:txBody>
      </p:sp>
      <p:sp>
        <p:nvSpPr>
          <p:cNvPr id="3" name="Content Placeholder 2"/>
          <p:cNvSpPr>
            <a:spLocks noGrp="1"/>
          </p:cNvSpPr>
          <p:nvPr>
            <p:ph idx="1"/>
          </p:nvPr>
        </p:nvSpPr>
        <p:spPr/>
        <p:txBody>
          <a:bodyPr/>
          <a:lstStyle/>
          <a:p>
            <a:pPr lvl="3"/>
            <a:endParaRPr lang="en-US" dirty="0" smtClean="0"/>
          </a:p>
          <a:p>
            <a:endParaRPr 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 y="1029061"/>
            <a:ext cx="8961120" cy="496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95147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8872"/>
            <a:ext cx="8763000" cy="566928"/>
          </a:xfrm>
        </p:spPr>
        <p:txBody>
          <a:bodyPr>
            <a:normAutofit fontScale="90000"/>
          </a:bodyPr>
          <a:lstStyle/>
          <a:p>
            <a:r>
              <a:rPr lang="en-US" dirty="0" smtClean="0"/>
              <a:t>SOWFA Sims to Support Model Development</a:t>
            </a:r>
            <a:endParaRPr lang="en-US" sz="2000" dirty="0"/>
          </a:p>
        </p:txBody>
      </p:sp>
      <p:sp>
        <p:nvSpPr>
          <p:cNvPr id="3" name="Content Placeholder 2"/>
          <p:cNvSpPr>
            <a:spLocks noGrp="1"/>
          </p:cNvSpPr>
          <p:nvPr>
            <p:ph idx="1"/>
          </p:nvPr>
        </p:nvSpPr>
        <p:spPr/>
        <p:txBody>
          <a:bodyPr/>
          <a:lstStyle/>
          <a:p>
            <a:pPr lvl="3"/>
            <a:endParaRPr lang="en-US" dirty="0" smtClean="0"/>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 y="838200"/>
            <a:ext cx="8961120" cy="569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26708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Name</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sp>
        <p:nvSpPr>
          <p:cNvPr id="5" name="TextBox 4"/>
          <p:cNvSpPr txBox="1"/>
          <p:nvPr/>
        </p:nvSpPr>
        <p:spPr>
          <a:xfrm>
            <a:off x="76200" y="765512"/>
            <a:ext cx="8991600" cy="2677656"/>
          </a:xfrm>
          <a:prstGeom prst="rect">
            <a:avLst/>
          </a:prstGeom>
          <a:noFill/>
        </p:spPr>
        <p:txBody>
          <a:bodyPr wrap="square" rtlCol="0">
            <a:spAutoFit/>
          </a:bodyPr>
          <a:lstStyle/>
          <a:p>
            <a:r>
              <a:rPr lang="en-US" sz="2400" dirty="0" smtClean="0"/>
              <a:t>Possibilities</a:t>
            </a:r>
          </a:p>
          <a:p>
            <a:pPr marL="285750" indent="-285750">
              <a:buFont typeface="Arial" panose="020B0604020202020204" pitchFamily="34" charset="0"/>
              <a:buChar char="•"/>
            </a:pPr>
            <a:r>
              <a:rPr lang="en-US" sz="2400" dirty="0" smtClean="0"/>
              <a:t>FAST-WP or FAST-WF (Jason)</a:t>
            </a:r>
          </a:p>
          <a:p>
            <a:pPr marL="285750" indent="-285750">
              <a:buFont typeface="Arial" panose="020B0604020202020204" pitchFamily="34" charset="0"/>
              <a:buChar char="•"/>
            </a:pPr>
            <a:r>
              <a:rPr lang="en-US" sz="2400" dirty="0" err="1"/>
              <a:t>FAST.Farm</a:t>
            </a:r>
            <a:r>
              <a:rPr lang="en-US" sz="2400" dirty="0"/>
              <a:t> (Jason)</a:t>
            </a:r>
          </a:p>
          <a:p>
            <a:pPr marL="285750" indent="-285750">
              <a:buFont typeface="Arial" panose="020B0604020202020204" pitchFamily="34" charset="0"/>
              <a:buChar char="•"/>
            </a:pPr>
            <a:r>
              <a:rPr lang="en-US" sz="2400" dirty="0"/>
              <a:t>WP-Engineering or WF-Engineering</a:t>
            </a:r>
            <a:r>
              <a:rPr lang="en-US" sz="2400" dirty="0" smtClean="0"/>
              <a:t> (Jason)</a:t>
            </a:r>
          </a:p>
          <a:p>
            <a:pPr marL="285750" indent="-285750">
              <a:buFont typeface="Arial" panose="020B0604020202020204" pitchFamily="34" charset="0"/>
              <a:buChar char="•"/>
            </a:pPr>
            <a:r>
              <a:rPr lang="en-US" sz="2400" dirty="0" err="1" smtClean="0"/>
              <a:t>FarmSim</a:t>
            </a:r>
            <a:r>
              <a:rPr lang="en-US" sz="2400" dirty="0" smtClean="0"/>
              <a:t> (Paul)</a:t>
            </a:r>
          </a:p>
          <a:p>
            <a:pPr marL="285750" indent="-285750">
              <a:buFont typeface="Arial" panose="020B0604020202020204" pitchFamily="34" charset="0"/>
              <a:buChar char="•"/>
            </a:pPr>
            <a:r>
              <a:rPr lang="en-US" sz="2400" dirty="0" err="1" smtClean="0"/>
              <a:t>FarmDyn</a:t>
            </a:r>
            <a:r>
              <a:rPr lang="en-US" sz="2400" dirty="0" smtClean="0"/>
              <a:t> (Paul)</a:t>
            </a:r>
          </a:p>
          <a:p>
            <a:pPr marL="285750" indent="-285750">
              <a:buFont typeface="Arial" panose="020B0604020202020204" pitchFamily="34" charset="0"/>
              <a:buChar char="•"/>
            </a:pPr>
            <a:r>
              <a:rPr lang="en-US" sz="2400" dirty="0" smtClean="0"/>
              <a:t>Other suggestions?</a:t>
            </a:r>
            <a:endParaRPr lang="en-US" sz="2400" dirty="0"/>
          </a:p>
        </p:txBody>
      </p:sp>
    </p:spTree>
    <p:extLst>
      <p:ext uri="{BB962C8B-B14F-4D97-AF65-F5344CB8AC3E}">
        <p14:creationId xmlns:p14="http://schemas.microsoft.com/office/powerpoint/2010/main" val="26042820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Background</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sp>
        <p:nvSpPr>
          <p:cNvPr id="5" name="TextBox 4"/>
          <p:cNvSpPr txBox="1"/>
          <p:nvPr/>
        </p:nvSpPr>
        <p:spPr>
          <a:xfrm>
            <a:off x="76200" y="765512"/>
            <a:ext cx="8991600" cy="5940088"/>
          </a:xfrm>
          <a:prstGeom prst="rect">
            <a:avLst/>
          </a:prstGeom>
          <a:noFill/>
        </p:spPr>
        <p:txBody>
          <a:bodyPr wrap="square" rtlCol="0">
            <a:spAutoFit/>
          </a:bodyPr>
          <a:lstStyle/>
          <a:p>
            <a:pPr marL="285750" indent="-285750">
              <a:buFont typeface="Arial" panose="020B0604020202020204" pitchFamily="34" charset="0"/>
              <a:buChar char="•"/>
            </a:pPr>
            <a:r>
              <a:rPr lang="en-US" sz="2400" dirty="0"/>
              <a:t>Wind research </a:t>
            </a:r>
            <a:r>
              <a:rPr lang="en-US" sz="2400" dirty="0" smtClean="0"/>
              <a:t>direction</a:t>
            </a:r>
            <a:br>
              <a:rPr lang="en-US" sz="2400" dirty="0" smtClean="0"/>
            </a:br>
            <a:r>
              <a:rPr lang="en-US" sz="2400" dirty="0" smtClean="0"/>
              <a:t>changing focus from</a:t>
            </a:r>
            <a:br>
              <a:rPr lang="en-US" sz="2400" dirty="0" smtClean="0"/>
            </a:br>
            <a:r>
              <a:rPr lang="en-US" sz="2400" dirty="0" smtClean="0"/>
              <a:t>wind turbine (WT) to</a:t>
            </a:r>
            <a:br>
              <a:rPr lang="en-US" sz="2400" dirty="0" smtClean="0"/>
            </a:br>
            <a:r>
              <a:rPr lang="en-US" sz="2400" dirty="0" smtClean="0"/>
              <a:t>wind plant (WP):</a:t>
            </a:r>
          </a:p>
          <a:p>
            <a:pPr marL="800100" lvl="1" indent="-342900">
              <a:buFont typeface="Arial" panose="020B0604020202020204" pitchFamily="34" charset="0"/>
              <a:buChar char="–"/>
            </a:pPr>
            <a:r>
              <a:rPr lang="en-US" sz="2000" dirty="0" smtClean="0"/>
              <a:t>Wind industry plagued</a:t>
            </a:r>
            <a:br>
              <a:rPr lang="en-US" sz="2000" dirty="0" smtClean="0"/>
            </a:br>
            <a:r>
              <a:rPr lang="en-US" sz="2000" dirty="0" smtClean="0"/>
              <a:t>by underperformance,</a:t>
            </a:r>
            <a:br>
              <a:rPr lang="en-US" sz="2000" dirty="0" smtClean="0"/>
            </a:br>
            <a:r>
              <a:rPr lang="en-US" sz="2000" dirty="0" smtClean="0"/>
              <a:t>failures, &amp; expenses</a:t>
            </a:r>
          </a:p>
          <a:p>
            <a:pPr marL="800100" lvl="1" indent="-342900">
              <a:buFont typeface="Arial" panose="020B0604020202020204" pitchFamily="34" charset="0"/>
              <a:buChar char="–"/>
            </a:pPr>
            <a:r>
              <a:rPr lang="en-US" sz="2000" dirty="0" smtClean="0"/>
              <a:t>Improvements required</a:t>
            </a:r>
            <a:br>
              <a:rPr lang="en-US" sz="2000" dirty="0" smtClean="0"/>
            </a:br>
            <a:r>
              <a:rPr lang="en-US" sz="2000" dirty="0" smtClean="0"/>
              <a:t>in WP </a:t>
            </a:r>
            <a:r>
              <a:rPr lang="en-US" sz="2000" dirty="0"/>
              <a:t>performance </a:t>
            </a:r>
            <a:r>
              <a:rPr lang="en-US" sz="2000" dirty="0" smtClean="0"/>
              <a:t>&amp; reliability</a:t>
            </a:r>
            <a:r>
              <a:rPr lang="en-US" sz="2000" dirty="0"/>
              <a:t>, together </a:t>
            </a:r>
            <a:r>
              <a:rPr lang="en-US" sz="2000" dirty="0" smtClean="0"/>
              <a:t>with reduced </a:t>
            </a:r>
            <a:r>
              <a:rPr lang="en-US" sz="2000" dirty="0"/>
              <a:t>uncertainty </a:t>
            </a:r>
            <a:r>
              <a:rPr lang="en-US" sz="2000" dirty="0" smtClean="0"/>
              <a:t>&amp; expenditures to achieve </a:t>
            </a:r>
            <a:r>
              <a:rPr lang="en-US" sz="2000" dirty="0" err="1"/>
              <a:t>CoE</a:t>
            </a:r>
            <a:r>
              <a:rPr lang="en-US" sz="2000" dirty="0"/>
              <a:t> targets</a:t>
            </a:r>
            <a:endParaRPr lang="en-US" sz="2000" dirty="0" smtClean="0"/>
          </a:p>
          <a:p>
            <a:pPr marL="800100" lvl="1" indent="-342900">
              <a:buFont typeface="Arial" panose="020B0604020202020204" pitchFamily="34" charset="0"/>
              <a:buChar char="–"/>
            </a:pPr>
            <a:r>
              <a:rPr lang="en-US" sz="2000" dirty="0" smtClean="0"/>
              <a:t>Improvements eluded </a:t>
            </a:r>
            <a:r>
              <a:rPr lang="en-US" sz="2000" dirty="0"/>
              <a:t>by </a:t>
            </a:r>
            <a:r>
              <a:rPr lang="en-US" sz="2000" dirty="0" smtClean="0"/>
              <a:t>complicated </a:t>
            </a:r>
            <a:r>
              <a:rPr lang="en-US" sz="2000" dirty="0"/>
              <a:t>nature </a:t>
            </a:r>
            <a:r>
              <a:rPr lang="en-US" sz="2000" dirty="0" smtClean="0"/>
              <a:t>of WP design, </a:t>
            </a:r>
            <a:r>
              <a:rPr lang="en-US" sz="2000" dirty="0"/>
              <a:t>especially </a:t>
            </a:r>
            <a:r>
              <a:rPr lang="en-US" sz="2000" dirty="0" smtClean="0"/>
              <a:t>interaction </a:t>
            </a:r>
            <a:r>
              <a:rPr lang="en-US" sz="2000" dirty="0"/>
              <a:t>between atmospheric phenomena </a:t>
            </a:r>
            <a:r>
              <a:rPr lang="en-US" sz="2000" dirty="0" smtClean="0"/>
              <a:t>&amp; wake/array effects</a:t>
            </a:r>
          </a:p>
          <a:p>
            <a:pPr marL="800100" lvl="1" indent="-342900">
              <a:buFont typeface="Arial" panose="020B0604020202020204" pitchFamily="34" charset="0"/>
              <a:buChar char="–"/>
            </a:pPr>
            <a:r>
              <a:rPr lang="en-US" sz="2000" dirty="0" smtClean="0"/>
              <a:t>Current DOE funding focused on high-fidelity modeling (HFM) &amp; experiments, not engineering methods needed to enable design innovations</a:t>
            </a:r>
            <a:endParaRPr lang="en-US" sz="2000" dirty="0"/>
          </a:p>
          <a:p>
            <a:pPr marL="285750" indent="-285750">
              <a:buFont typeface="Arial" panose="020B0604020202020204" pitchFamily="34" charset="0"/>
              <a:buChar char="•"/>
            </a:pPr>
            <a:r>
              <a:rPr lang="en-US" sz="2400" dirty="0" smtClean="0"/>
              <a:t>Range of WP tools exist, but none fully meet engineering needs:</a:t>
            </a:r>
          </a:p>
          <a:p>
            <a:pPr marL="800100" lvl="1" indent="-342900">
              <a:buFont typeface="Arial" panose="020B0604020202020204" pitchFamily="34" charset="0"/>
              <a:buChar char="–"/>
            </a:pPr>
            <a:r>
              <a:rPr lang="en-US" sz="2000" b="1" dirty="0" smtClean="0"/>
              <a:t>FLORIS</a:t>
            </a:r>
            <a:r>
              <a:rPr lang="en-US" sz="2000" dirty="0" smtClean="0"/>
              <a:t>: Steady state with no dynamics or </a:t>
            </a:r>
            <a:r>
              <a:rPr lang="en-US" sz="2000" dirty="0"/>
              <a:t>WT loads [Gebraad et al 2014]</a:t>
            </a:r>
            <a:endParaRPr lang="en-US" sz="2000" dirty="0" smtClean="0"/>
          </a:p>
          <a:p>
            <a:pPr marL="800100" lvl="1" indent="-342900">
              <a:buFont typeface="Arial" panose="020B0604020202020204" pitchFamily="34" charset="0"/>
              <a:buChar char="–"/>
            </a:pPr>
            <a:r>
              <a:rPr lang="en-US" sz="2000" b="1" dirty="0" smtClean="0"/>
              <a:t>DWM</a:t>
            </a:r>
            <a:r>
              <a:rPr lang="en-US" sz="2000" dirty="0" smtClean="0"/>
              <a:t>: Serial solution limits accuracy &amp; usefulness </a:t>
            </a:r>
            <a:r>
              <a:rPr lang="en-US" sz="2000" dirty="0"/>
              <a:t>[Hao et al 2014]</a:t>
            </a:r>
            <a:endParaRPr lang="en-US" sz="2000" dirty="0" smtClean="0"/>
          </a:p>
          <a:p>
            <a:pPr marL="800100" lvl="1" indent="-342900">
              <a:buFont typeface="Arial" panose="020B0604020202020204" pitchFamily="34" charset="0"/>
              <a:buChar char="–"/>
            </a:pPr>
            <a:r>
              <a:rPr lang="en-US" sz="2000" b="1" dirty="0" smtClean="0"/>
              <a:t>SOWFA</a:t>
            </a:r>
            <a:r>
              <a:rPr lang="en-US" sz="2000" dirty="0" smtClean="0"/>
              <a:t>: High resource demand means very few simulations</a:t>
            </a:r>
            <a:endParaRPr lang="en-US" sz="2000" dirty="0"/>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590290" y="250825"/>
            <a:ext cx="5401310" cy="2720340"/>
          </a:xfrm>
          <a:prstGeom prst="rect">
            <a:avLst/>
          </a:prstGeom>
          <a:noFill/>
          <a:ln w="19050">
            <a:solidFill>
              <a:srgbClr val="000000"/>
            </a:solidFill>
          </a:ln>
        </p:spPr>
      </p:pic>
      <p:sp>
        <p:nvSpPr>
          <p:cNvPr id="7" name="Rectangle 6"/>
          <p:cNvSpPr>
            <a:spLocks noChangeArrowheads="1"/>
          </p:cNvSpPr>
          <p:nvPr/>
        </p:nvSpPr>
        <p:spPr bwMode="auto">
          <a:xfrm>
            <a:off x="3505200" y="2994025"/>
            <a:ext cx="55626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smtClean="0">
                <a:solidFill>
                  <a:srgbClr val="000000"/>
                </a:solidFill>
                <a:latin typeface="+mj-lt"/>
              </a:rPr>
              <a:t>Example </a:t>
            </a:r>
            <a:r>
              <a:rPr lang="en-US" altLang="en-US" sz="2000" i="1" dirty="0">
                <a:solidFill>
                  <a:srgbClr val="000000"/>
                </a:solidFill>
                <a:latin typeface="+mj-lt"/>
              </a:rPr>
              <a:t>SOWFA Simulation [Churchfield et al 2012]</a:t>
            </a:r>
          </a:p>
        </p:txBody>
      </p:sp>
    </p:spTree>
    <p:extLst>
      <p:ext uri="{BB962C8B-B14F-4D97-AF65-F5344CB8AC3E}">
        <p14:creationId xmlns:p14="http://schemas.microsoft.com/office/powerpoint/2010/main" val="1735341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Gantt Chart</a:t>
            </a:r>
            <a:endParaRPr lang="en-US" sz="2000" dirty="0"/>
          </a:p>
        </p:txBody>
      </p:sp>
      <p:sp>
        <p:nvSpPr>
          <p:cNvPr id="3" name="Content Placeholder 2"/>
          <p:cNvSpPr>
            <a:spLocks noGrp="1"/>
          </p:cNvSpPr>
          <p:nvPr>
            <p:ph idx="1"/>
          </p:nvPr>
        </p:nvSpPr>
        <p:spPr/>
        <p:txBody>
          <a:bodyPr/>
          <a:lstStyle/>
          <a:p>
            <a:pPr lvl="3"/>
            <a:endParaRPr lang="en-US" dirty="0" smtClean="0"/>
          </a:p>
          <a:p>
            <a:endParaRPr lang="en-US" dirty="0"/>
          </a:p>
        </p:txBody>
      </p:sp>
      <p:pic>
        <p:nvPicPr>
          <p:cNvPr id="410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492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0" y="5715000"/>
            <a:ext cx="912876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smtClean="0">
                <a:solidFill>
                  <a:srgbClr val="000000"/>
                </a:solidFill>
                <a:latin typeface="+mj-lt"/>
              </a:rPr>
              <a:t>Gantt Chart of Proposed Activities, with Milestones &amp; Dates</a:t>
            </a:r>
            <a:endParaRPr lang="en-US" altLang="en-US" sz="2000" i="1" dirty="0">
              <a:solidFill>
                <a:srgbClr val="000000"/>
              </a:solidFill>
              <a:latin typeface="+mj-lt"/>
            </a:endParaRPr>
          </a:p>
        </p:txBody>
      </p:sp>
    </p:spTree>
    <p:extLst>
      <p:ext uri="{BB962C8B-B14F-4D97-AF65-F5344CB8AC3E}">
        <p14:creationId xmlns:p14="http://schemas.microsoft.com/office/powerpoint/2010/main" val="7982354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a:t>
            </a:r>
            <a:endParaRPr lang="en-US" sz="2000" dirty="0"/>
          </a:p>
        </p:txBody>
      </p:sp>
      <p:sp>
        <p:nvSpPr>
          <p:cNvPr id="3" name="Content Placeholder 2"/>
          <p:cNvSpPr>
            <a:spLocks noGrp="1"/>
          </p:cNvSpPr>
          <p:nvPr>
            <p:ph idx="1"/>
          </p:nvPr>
        </p:nvSpPr>
        <p:spPr/>
        <p:txBody>
          <a:bodyPr/>
          <a:lstStyle/>
          <a:p>
            <a:pPr lvl="3"/>
            <a:endParaRPr lang="en-US" dirty="0" smtClean="0"/>
          </a:p>
          <a:p>
            <a:endParaRPr 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p:cNvSpPr txBox="1"/>
          <p:nvPr/>
        </p:nvSpPr>
        <p:spPr>
          <a:xfrm>
            <a:off x="76200" y="762000"/>
            <a:ext cx="8991600" cy="587853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LDRD will develop, validate, &amp; demonstrate a new multi-physics tool applicable to WP engineering problems in research &amp; industry:</a:t>
            </a:r>
          </a:p>
          <a:p>
            <a:pPr marL="800100" lvl="1" indent="-342900">
              <a:buFont typeface="Arial" panose="020B0604020202020204" pitchFamily="34" charset="0"/>
              <a:buChar char="–"/>
            </a:pPr>
            <a:r>
              <a:rPr lang="en-US" sz="2000" dirty="0"/>
              <a:t>Capture relevant physics accurately</a:t>
            </a:r>
          </a:p>
          <a:p>
            <a:pPr marL="800100" lvl="1" indent="-342900">
              <a:buFont typeface="Arial" panose="020B0604020202020204" pitchFamily="34" charset="0"/>
              <a:buChar char="–"/>
            </a:pPr>
            <a:r>
              <a:rPr lang="en-US" sz="2000" dirty="0" smtClean="0"/>
              <a:t>Maintain computational speed to support iterative &amp; probabilistic design</a:t>
            </a:r>
          </a:p>
          <a:p>
            <a:pPr marL="800100" lvl="1" indent="-342900">
              <a:buFont typeface="Arial" panose="020B0604020202020204" pitchFamily="34" charset="0"/>
              <a:buChar char="–"/>
            </a:pPr>
            <a:r>
              <a:rPr lang="en-US" sz="2000" dirty="0" smtClean="0"/>
              <a:t>Be </a:t>
            </a:r>
            <a:r>
              <a:rPr lang="en-US" sz="2000" b="1" dirty="0" smtClean="0"/>
              <a:t>DWM</a:t>
            </a:r>
            <a:r>
              <a:rPr lang="en-US" sz="2000" dirty="0" smtClean="0"/>
              <a:t>-like, using </a:t>
            </a:r>
            <a:r>
              <a:rPr lang="en-US" sz="2000" b="1" dirty="0" smtClean="0"/>
              <a:t>FAST</a:t>
            </a:r>
            <a:r>
              <a:rPr lang="en-US" sz="2000" dirty="0" smtClean="0"/>
              <a:t> &amp; modeling wake meander as passive tracer</a:t>
            </a:r>
          </a:p>
          <a:p>
            <a:pPr marL="800100" lvl="1" indent="-342900">
              <a:buFont typeface="Arial" panose="020B0604020202020204" pitchFamily="34" charset="0"/>
              <a:buChar char="–"/>
            </a:pPr>
            <a:r>
              <a:rPr lang="en-US" sz="2000" dirty="0" smtClean="0"/>
              <a:t>Avoid limitations of other tools &amp; bridge their differences in fidelity</a:t>
            </a:r>
            <a:endParaRPr lang="en-US" sz="2000" dirty="0"/>
          </a:p>
          <a:p>
            <a:pPr marL="285750" indent="-285750">
              <a:buFont typeface="Arial" panose="020B0604020202020204" pitchFamily="34" charset="0"/>
              <a:buChar char="•"/>
            </a:pPr>
            <a:r>
              <a:rPr lang="en-US" sz="2400" dirty="0"/>
              <a:t>Unique </a:t>
            </a:r>
            <a:r>
              <a:rPr lang="en-US" sz="2400" dirty="0" smtClean="0"/>
              <a:t>innovations – a game-changing paradigm in WP engineering:</a:t>
            </a:r>
            <a:endParaRPr lang="en-US" sz="2400" dirty="0"/>
          </a:p>
          <a:p>
            <a:pPr marL="800100" lvl="1" indent="-342900">
              <a:buFont typeface="Arial" panose="020B0604020202020204" pitchFamily="34" charset="0"/>
              <a:buChar char="–"/>
            </a:pPr>
            <a:r>
              <a:rPr lang="en-US" sz="2000" dirty="0"/>
              <a:t>Reformulate various </a:t>
            </a:r>
            <a:r>
              <a:rPr lang="en-US" sz="2000" dirty="0" err="1"/>
              <a:t>submodels</a:t>
            </a:r>
            <a:r>
              <a:rPr lang="en-US" sz="2000" dirty="0"/>
              <a:t> from HFM </a:t>
            </a:r>
            <a:r>
              <a:rPr lang="en-US" sz="2000" dirty="0" smtClean="0"/>
              <a:t>insight</a:t>
            </a:r>
            <a:endParaRPr lang="en-US" sz="2000" dirty="0"/>
          </a:p>
          <a:p>
            <a:pPr marL="800100" lvl="1" indent="-342900">
              <a:buFont typeface="Arial" panose="020B0604020202020204" pitchFamily="34" charset="0"/>
              <a:buChar char="–"/>
            </a:pPr>
            <a:r>
              <a:rPr lang="en-US" sz="2000" dirty="0"/>
              <a:t>Introduce new model for wake </a:t>
            </a:r>
            <a:r>
              <a:rPr lang="en-US" sz="2000" dirty="0" smtClean="0"/>
              <a:t>evolution &amp; merging</a:t>
            </a:r>
            <a:endParaRPr lang="en-US" sz="2000" dirty="0"/>
          </a:p>
          <a:p>
            <a:pPr marL="800100" lvl="1" indent="-342900">
              <a:buFont typeface="Arial" panose="020B0604020202020204" pitchFamily="34" charset="0"/>
              <a:buChar char="–"/>
            </a:pPr>
            <a:r>
              <a:rPr lang="en-US" sz="2000" dirty="0" smtClean="0"/>
              <a:t>Solve </a:t>
            </a:r>
            <a:r>
              <a:rPr lang="en-US" sz="2000" dirty="0"/>
              <a:t>entire WP in </a:t>
            </a:r>
            <a:r>
              <a:rPr lang="en-US" sz="2000" dirty="0" smtClean="0"/>
              <a:t>parallel on HPC</a:t>
            </a:r>
            <a:endParaRPr lang="en-US" sz="2000" dirty="0"/>
          </a:p>
          <a:p>
            <a:pPr marL="285750" indent="-285750">
              <a:buFont typeface="Arial" panose="020B0604020202020204" pitchFamily="34" charset="0"/>
              <a:buChar char="•"/>
            </a:pPr>
            <a:r>
              <a:rPr lang="en-US" sz="2400" dirty="0" smtClean="0"/>
              <a:t>WP applications:</a:t>
            </a:r>
          </a:p>
          <a:p>
            <a:pPr marL="800100" lvl="1" indent="-342900">
              <a:buFont typeface="Arial" panose="020B0604020202020204" pitchFamily="34" charset="0"/>
              <a:buChar char="–"/>
            </a:pPr>
            <a:r>
              <a:rPr lang="en-US" sz="2000" dirty="0" smtClean="0"/>
              <a:t>Reducing underperformance &amp;</a:t>
            </a:r>
            <a:br>
              <a:rPr lang="en-US" sz="2000" dirty="0" smtClean="0"/>
            </a:br>
            <a:r>
              <a:rPr lang="en-US" sz="2000" dirty="0" smtClean="0"/>
              <a:t>loads uncertainty</a:t>
            </a:r>
          </a:p>
          <a:p>
            <a:pPr marL="800100" lvl="1" indent="-342900">
              <a:buFont typeface="Arial" panose="020B0604020202020204" pitchFamily="34" charset="0"/>
              <a:buChar char="–"/>
            </a:pPr>
            <a:r>
              <a:rPr lang="en-US" sz="2000" dirty="0" smtClean="0"/>
              <a:t>Controls enhancement to</a:t>
            </a:r>
            <a:br>
              <a:rPr lang="en-US" sz="2000" dirty="0" smtClean="0"/>
            </a:br>
            <a:r>
              <a:rPr lang="en-US" sz="2000" dirty="0" smtClean="0"/>
              <a:t>improve operation</a:t>
            </a:r>
          </a:p>
          <a:p>
            <a:pPr marL="800100" lvl="1" indent="-342900">
              <a:buFont typeface="Arial" panose="020B0604020202020204" pitchFamily="34" charset="0"/>
              <a:buChar char="–"/>
            </a:pPr>
            <a:r>
              <a:rPr lang="en-US" sz="2000" dirty="0" smtClean="0"/>
              <a:t>Siting &amp; topology optimization</a:t>
            </a:r>
          </a:p>
          <a:p>
            <a:pPr marL="800100" lvl="1" indent="-342900">
              <a:buFont typeface="Arial" panose="020B0604020202020204" pitchFamily="34" charset="0"/>
              <a:buChar char="–"/>
            </a:pPr>
            <a:r>
              <a:rPr lang="en-US" sz="2000" dirty="0" smtClean="0"/>
              <a:t>Better design of WTs for WP</a:t>
            </a:r>
            <a:br>
              <a:rPr lang="en-US" sz="2000" dirty="0" smtClean="0"/>
            </a:br>
            <a:r>
              <a:rPr lang="en-US" sz="2000" dirty="0" smtClean="0"/>
              <a:t>environment</a:t>
            </a:r>
            <a:endParaRPr lang="en-US" sz="2400" dirty="0"/>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794741"/>
            <a:ext cx="4449932" cy="2514600"/>
          </a:xfrm>
          <a:prstGeom prst="rect">
            <a:avLst/>
          </a:prstGeom>
          <a:noFill/>
          <a:ln w="19050">
            <a:solidFill>
              <a:srgbClr val="000000"/>
            </a:solidFill>
            <a:miter lim="800000"/>
            <a:headEnd/>
            <a:tailEnd/>
          </a:ln>
          <a:extLst>
            <a:ext uri="{909E8E84-426E-40DD-AFC4-6F175D3DCCD1}">
              <a14:hiddenFill xmlns:a14="http://schemas.microsoft.com/office/drawing/2010/main">
                <a:solidFill>
                  <a:schemeClr val="accent1"/>
                </a:solidFill>
              </a14:hiddenFill>
            </a:ext>
          </a:extLst>
        </p:spPr>
      </p:pic>
      <p:sp>
        <p:nvSpPr>
          <p:cNvPr id="11" name="Rectangle 10"/>
          <p:cNvSpPr>
            <a:spLocks noChangeArrowheads="1"/>
          </p:cNvSpPr>
          <p:nvPr/>
        </p:nvSpPr>
        <p:spPr bwMode="auto">
          <a:xfrm>
            <a:off x="4572000" y="6257924"/>
            <a:ext cx="4449932"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smtClean="0">
                <a:solidFill>
                  <a:srgbClr val="000000"/>
                </a:solidFill>
                <a:latin typeface="+mj-lt"/>
              </a:rPr>
              <a:t>Photo by Alstom 2010, NREL 18207</a:t>
            </a:r>
            <a:endParaRPr lang="en-US" altLang="en-US" sz="2000" i="1" dirty="0">
              <a:solidFill>
                <a:srgbClr val="000000"/>
              </a:solidFill>
              <a:latin typeface="+mj-l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Planned Approach</a:t>
            </a:r>
            <a:endParaRPr lang="en-US" sz="2000" dirty="0"/>
          </a:p>
        </p:txBody>
      </p:sp>
      <p:sp>
        <p:nvSpPr>
          <p:cNvPr id="3" name="Content Placeholder 2"/>
          <p:cNvSpPr>
            <a:spLocks noGrp="1"/>
          </p:cNvSpPr>
          <p:nvPr>
            <p:ph idx="1"/>
          </p:nvPr>
        </p:nvSpPr>
        <p:spPr/>
        <p:txBody>
          <a:bodyPr/>
          <a:lstStyle/>
          <a:p>
            <a:pPr lvl="3"/>
            <a:endParaRPr lang="en-US" dirty="0" smtClean="0"/>
          </a:p>
          <a:p>
            <a:endParaRPr lang="en-US" dirty="0"/>
          </a:p>
        </p:txBody>
      </p:sp>
      <p:sp>
        <p:nvSpPr>
          <p:cNvPr id="6" name="TextBox 5"/>
          <p:cNvSpPr txBox="1"/>
          <p:nvPr/>
        </p:nvSpPr>
        <p:spPr>
          <a:xfrm>
            <a:off x="76200" y="762000"/>
            <a:ext cx="8991600" cy="3170099"/>
          </a:xfrm>
          <a:prstGeom prst="rect">
            <a:avLst/>
          </a:prstGeom>
          <a:noFill/>
        </p:spPr>
        <p:txBody>
          <a:bodyPr wrap="square" rtlCol="0">
            <a:spAutoFit/>
          </a:bodyPr>
          <a:lstStyle/>
          <a:p>
            <a:r>
              <a:rPr lang="en-US" sz="2400" b="1" dirty="0" smtClean="0">
                <a:solidFill>
                  <a:srgbClr val="000000"/>
                </a:solidFill>
              </a:rPr>
              <a:t>1) Tool development:</a:t>
            </a:r>
          </a:p>
          <a:p>
            <a:pPr marL="285750" lvl="1" indent="-285750">
              <a:buFont typeface="Arial" panose="020B0604020202020204" pitchFamily="34" charset="0"/>
              <a:buChar char="•"/>
            </a:pPr>
            <a:r>
              <a:rPr lang="en-US" sz="2000" dirty="0"/>
              <a:t>Run </a:t>
            </a:r>
            <a:r>
              <a:rPr lang="en-US" sz="2000" dirty="0" smtClean="0"/>
              <a:t>well-validated </a:t>
            </a:r>
            <a:r>
              <a:rPr lang="en-US" sz="2000" b="1" dirty="0" smtClean="0"/>
              <a:t>SOWFA</a:t>
            </a:r>
            <a:r>
              <a:rPr lang="en-US" sz="2000" dirty="0" smtClean="0"/>
              <a:t> </a:t>
            </a:r>
            <a:r>
              <a:rPr lang="en-US" sz="2000" dirty="0"/>
              <a:t>to facilitate </a:t>
            </a:r>
            <a:r>
              <a:rPr lang="en-US" sz="2000" dirty="0" err="1"/>
              <a:t>submodel</a:t>
            </a:r>
            <a:r>
              <a:rPr lang="en-US" sz="2000" dirty="0"/>
              <a:t> creation &amp; parameter calibration</a:t>
            </a:r>
          </a:p>
          <a:p>
            <a:pPr marL="285750" lvl="1" indent="-285750">
              <a:buFont typeface="Arial" panose="020B0604020202020204" pitchFamily="34" charset="0"/>
              <a:buChar char="•"/>
            </a:pPr>
            <a:r>
              <a:rPr lang="en-US" sz="2000" dirty="0"/>
              <a:t>Develop new parallelized </a:t>
            </a:r>
            <a:r>
              <a:rPr lang="en-US" sz="2000" dirty="0" smtClean="0"/>
              <a:t>time-domain wake-deficit </a:t>
            </a:r>
            <a:r>
              <a:rPr lang="en-US" sz="2000" dirty="0"/>
              <a:t>model </a:t>
            </a:r>
            <a:r>
              <a:rPr lang="en-US" sz="2000" dirty="0" smtClean="0"/>
              <a:t>with:</a:t>
            </a:r>
            <a:endParaRPr lang="en-US" sz="2000" dirty="0"/>
          </a:p>
          <a:p>
            <a:pPr marL="800100" lvl="1" indent="-342900">
              <a:buFont typeface="Arial" panose="020B0604020202020204" pitchFamily="34" charset="0"/>
              <a:buChar char="–"/>
            </a:pPr>
            <a:r>
              <a:rPr lang="en-US" dirty="0" smtClean="0"/>
              <a:t>Wake evolution		</a:t>
            </a:r>
            <a:r>
              <a:rPr lang="en-US" dirty="0" smtClean="0">
                <a:latin typeface="Arial"/>
                <a:cs typeface="Arial"/>
              </a:rPr>
              <a:t>–   </a:t>
            </a:r>
            <a:r>
              <a:rPr lang="en-US" dirty="0"/>
              <a:t>Wake skew/deflection </a:t>
            </a:r>
          </a:p>
          <a:p>
            <a:pPr marL="800100" lvl="1" indent="-342900">
              <a:buFont typeface="Arial" panose="020B0604020202020204" pitchFamily="34" charset="0"/>
              <a:buChar char="–"/>
            </a:pPr>
            <a:r>
              <a:rPr lang="en-US" dirty="0" smtClean="0"/>
              <a:t>Wake merging		</a:t>
            </a:r>
            <a:r>
              <a:rPr lang="en-US" dirty="0" smtClean="0">
                <a:latin typeface="Arial"/>
                <a:cs typeface="Arial"/>
              </a:rPr>
              <a:t>–</a:t>
            </a:r>
            <a:r>
              <a:rPr lang="en-US" dirty="0" smtClean="0"/>
              <a:t>    Wake-added </a:t>
            </a:r>
            <a:r>
              <a:rPr lang="en-US" dirty="0"/>
              <a:t>turbulence</a:t>
            </a:r>
          </a:p>
          <a:p>
            <a:pPr marL="285750" lvl="1" indent="-285750">
              <a:buFont typeface="Arial" panose="020B0604020202020204" pitchFamily="34" charset="0"/>
              <a:buChar char="•"/>
            </a:pPr>
            <a:r>
              <a:rPr lang="en-US" sz="2000" dirty="0"/>
              <a:t>Use precursor atmospheric simulation (</a:t>
            </a:r>
            <a:r>
              <a:rPr lang="en-US" sz="2000" b="1" dirty="0" err="1"/>
              <a:t>ABLSolver</a:t>
            </a:r>
            <a:r>
              <a:rPr lang="en-US" sz="2000" dirty="0"/>
              <a:t> module of </a:t>
            </a:r>
            <a:r>
              <a:rPr lang="en-US" sz="2000" b="1" dirty="0"/>
              <a:t>SOWFA</a:t>
            </a:r>
            <a:r>
              <a:rPr lang="en-US" sz="2000" dirty="0"/>
              <a:t>) to account for stability &amp; complex terrain effects as driver for wake meandering</a:t>
            </a:r>
          </a:p>
          <a:p>
            <a:pPr marL="285750" lvl="1" indent="-285750">
              <a:buFont typeface="Arial" panose="020B0604020202020204" pitchFamily="34" charset="0"/>
              <a:buChar char="•"/>
            </a:pPr>
            <a:r>
              <a:rPr lang="en-US" sz="2000" dirty="0"/>
              <a:t>Solve each </a:t>
            </a:r>
            <a:r>
              <a:rPr lang="en-US" sz="2000" b="1" dirty="0"/>
              <a:t>FAST</a:t>
            </a:r>
            <a:r>
              <a:rPr lang="en-US" sz="2000" dirty="0"/>
              <a:t> instance on separate cores &amp; interconnect through MPI</a:t>
            </a:r>
          </a:p>
          <a:p>
            <a:pPr marL="285750" lvl="1" indent="-285750">
              <a:buFont typeface="Arial" panose="020B0604020202020204" pitchFamily="34" charset="0"/>
              <a:buChar char="•"/>
            </a:pPr>
            <a:r>
              <a:rPr lang="en-US" sz="2000" dirty="0"/>
              <a:t>Require modest HPC (100s of cores) not out of reach of industry use</a:t>
            </a:r>
          </a:p>
          <a:p>
            <a:pPr marL="285750" lvl="1" indent="-285750">
              <a:buFont typeface="Arial" panose="020B0604020202020204" pitchFamily="34" charset="0"/>
              <a:buChar char="•"/>
              <a:tabLst>
                <a:tab pos="4114800" algn="l"/>
              </a:tabLst>
            </a:pPr>
            <a:r>
              <a:rPr lang="en-US" sz="2000" dirty="0" smtClean="0"/>
              <a:t>Document, make </a:t>
            </a:r>
            <a:r>
              <a:rPr lang="en-US" sz="2000" dirty="0"/>
              <a:t>open </a:t>
            </a:r>
            <a:r>
              <a:rPr lang="en-US" sz="2000" dirty="0" smtClean="0"/>
              <a:t>source, </a:t>
            </a:r>
            <a:r>
              <a:rPr lang="en-US" sz="2000" dirty="0"/>
              <a:t>&amp; publicly </a:t>
            </a:r>
            <a:r>
              <a:rPr lang="en-US" sz="2000" dirty="0" smtClean="0"/>
              <a:t>release</a:t>
            </a:r>
            <a:endParaRPr lang="en-US" sz="2000" dirty="0"/>
          </a:p>
        </p:txBody>
      </p:sp>
      <p:sp>
        <p:nvSpPr>
          <p:cNvPr id="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983777644"/>
              </p:ext>
            </p:extLst>
          </p:nvPr>
        </p:nvGraphicFramePr>
        <p:xfrm>
          <a:off x="97971" y="3810000"/>
          <a:ext cx="8981440" cy="2590800"/>
        </p:xfrm>
        <a:graphic>
          <a:graphicData uri="http://schemas.openxmlformats.org/presentationml/2006/ole">
            <mc:AlternateContent xmlns:mc="http://schemas.openxmlformats.org/markup-compatibility/2006">
              <mc:Choice xmlns:v="urn:schemas-microsoft-com:vml" Requires="v">
                <p:oleObj spid="_x0000_s3221" name="Visio" r:id="rId3" imgW="8029702" imgH="2314643" progId="Visio.Drawing.11">
                  <p:embed/>
                </p:oleObj>
              </mc:Choice>
              <mc:Fallback>
                <p:oleObj name="Visio" r:id="rId3" imgW="8029702" imgH="2314643" progId="Visio.Drawing.11">
                  <p:embed/>
                  <p:pic>
                    <p:nvPicPr>
                      <p:cNvPr id="0" name="Object 7"/>
                      <p:cNvPicPr>
                        <a:picLocks noChangeAspect="1" noChangeArrowheads="1"/>
                      </p:cNvPicPr>
                      <p:nvPr/>
                    </p:nvPicPr>
                    <p:blipFill>
                      <a:blip r:embed="rId4"/>
                      <a:srcRect/>
                      <a:stretch>
                        <a:fillRect/>
                      </a:stretch>
                    </p:blipFill>
                    <p:spPr bwMode="auto">
                      <a:xfrm>
                        <a:off x="97971" y="3810000"/>
                        <a:ext cx="8981440" cy="2590800"/>
                      </a:xfrm>
                      <a:prstGeom prst="rect">
                        <a:avLst/>
                      </a:prstGeom>
                      <a:noFill/>
                    </p:spPr>
                  </p:pic>
                </p:oleObj>
              </mc:Fallback>
            </mc:AlternateContent>
          </a:graphicData>
        </a:graphic>
      </p:graphicFrame>
      <p:sp>
        <p:nvSpPr>
          <p:cNvPr id="9" name="Rectangle 8"/>
          <p:cNvSpPr>
            <a:spLocks noChangeArrowheads="1"/>
          </p:cNvSpPr>
          <p:nvPr/>
        </p:nvSpPr>
        <p:spPr bwMode="auto">
          <a:xfrm>
            <a:off x="76200" y="6248400"/>
            <a:ext cx="89916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a:solidFill>
                  <a:srgbClr val="000000"/>
                </a:solidFill>
                <a:latin typeface="+mj-lt"/>
              </a:rPr>
              <a:t>New </a:t>
            </a:r>
            <a:r>
              <a:rPr lang="en-US" altLang="en-US" sz="2000" i="1" dirty="0" smtClean="0">
                <a:solidFill>
                  <a:srgbClr val="000000"/>
                </a:solidFill>
                <a:latin typeface="+mj-lt"/>
              </a:rPr>
              <a:t>Multi-Physics Engineering Tool </a:t>
            </a:r>
            <a:r>
              <a:rPr lang="en-US" altLang="en-US" sz="2000" i="1" dirty="0">
                <a:solidFill>
                  <a:srgbClr val="000000"/>
                </a:solidFill>
                <a:latin typeface="+mj-lt"/>
              </a:rPr>
              <a:t>for </a:t>
            </a:r>
            <a:r>
              <a:rPr lang="en-US" altLang="en-US" sz="2000" i="1" dirty="0" smtClean="0">
                <a:solidFill>
                  <a:srgbClr val="000000"/>
                </a:solidFill>
                <a:latin typeface="+mj-lt"/>
              </a:rPr>
              <a:t>WP Design &amp; Analysis</a:t>
            </a:r>
            <a:endParaRPr lang="en-US" altLang="en-US" sz="2000" i="1" dirty="0">
              <a:solidFill>
                <a:srgbClr val="000000"/>
              </a:solidFill>
              <a:latin typeface="+mj-lt"/>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Planned Approach</a:t>
            </a:r>
            <a:endParaRPr lang="en-US" sz="2000" dirty="0"/>
          </a:p>
        </p:txBody>
      </p:sp>
      <p:sp>
        <p:nvSpPr>
          <p:cNvPr id="3" name="Content Placeholder 2"/>
          <p:cNvSpPr>
            <a:spLocks noGrp="1"/>
          </p:cNvSpPr>
          <p:nvPr>
            <p:ph idx="1"/>
          </p:nvPr>
        </p:nvSpPr>
        <p:spPr/>
        <p:txBody>
          <a:bodyPr/>
          <a:lstStyle/>
          <a:p>
            <a:pPr lvl="3"/>
            <a:endParaRPr lang="en-US" dirty="0" smtClean="0"/>
          </a:p>
          <a:p>
            <a:endParaRPr lang="en-US" dirty="0"/>
          </a:p>
        </p:txBody>
      </p:sp>
      <p:sp>
        <p:nvSpPr>
          <p:cNvPr id="6" name="TextBox 5"/>
          <p:cNvSpPr txBox="1"/>
          <p:nvPr/>
        </p:nvSpPr>
        <p:spPr>
          <a:xfrm>
            <a:off x="76200" y="761524"/>
            <a:ext cx="5291398" cy="5970865"/>
          </a:xfrm>
          <a:prstGeom prst="rect">
            <a:avLst/>
          </a:prstGeom>
          <a:noFill/>
        </p:spPr>
        <p:txBody>
          <a:bodyPr wrap="square" rtlCol="0">
            <a:spAutoFit/>
          </a:bodyPr>
          <a:lstStyle/>
          <a:p>
            <a:r>
              <a:rPr lang="en-US" sz="2400" b="1" dirty="0" smtClean="0">
                <a:solidFill>
                  <a:srgbClr val="000000"/>
                </a:solidFill>
              </a:rPr>
              <a:t>2) Tool verification &amp; validation (V&amp;V):</a:t>
            </a:r>
            <a:endParaRPr lang="en-US" sz="2400" b="1" dirty="0">
              <a:solidFill>
                <a:srgbClr val="000000"/>
              </a:solidFill>
            </a:endParaRPr>
          </a:p>
          <a:p>
            <a:pPr marL="285750" lvl="1" indent="-285750">
              <a:buFont typeface="Arial" panose="020B0604020202020204" pitchFamily="34" charset="0"/>
              <a:buChar char="•"/>
            </a:pPr>
            <a:r>
              <a:rPr lang="en-US" sz="2000" dirty="0"/>
              <a:t>Compare </a:t>
            </a:r>
            <a:r>
              <a:rPr lang="en-US" sz="2000" b="1" dirty="0"/>
              <a:t>FLORIS</a:t>
            </a:r>
            <a:r>
              <a:rPr lang="en-US" sz="2000" dirty="0"/>
              <a:t>, </a:t>
            </a:r>
            <a:r>
              <a:rPr lang="en-US" sz="2000" b="1" dirty="0"/>
              <a:t>DWM</a:t>
            </a:r>
            <a:r>
              <a:rPr lang="en-US" sz="2000" dirty="0"/>
              <a:t>, new tool, </a:t>
            </a:r>
            <a:r>
              <a:rPr lang="en-US" sz="2000" b="1" dirty="0"/>
              <a:t>SOWFA</a:t>
            </a:r>
            <a:r>
              <a:rPr lang="en-US" sz="2000" dirty="0" smtClean="0"/>
              <a:t>,</a:t>
            </a:r>
            <a:br>
              <a:rPr lang="en-US" sz="2000" dirty="0" smtClean="0"/>
            </a:br>
            <a:r>
              <a:rPr lang="en-US" sz="2000" dirty="0" smtClean="0"/>
              <a:t>&amp; </a:t>
            </a:r>
            <a:r>
              <a:rPr lang="en-US" sz="2000" dirty="0"/>
              <a:t>measured data for 2 cases:</a:t>
            </a:r>
          </a:p>
          <a:p>
            <a:pPr marL="800100" lvl="1" indent="-342900">
              <a:buFont typeface="Arial" panose="020B0604020202020204" pitchFamily="34" charset="0"/>
              <a:buChar char="–"/>
            </a:pPr>
            <a:r>
              <a:rPr lang="en-US" dirty="0"/>
              <a:t>Small/idealistic WP of 6 </a:t>
            </a:r>
            <a:r>
              <a:rPr lang="en-US" dirty="0" err="1"/>
              <a:t>Vestas</a:t>
            </a:r>
            <a:r>
              <a:rPr lang="en-US" dirty="0"/>
              <a:t> V90 3-MW WTs in 2×3 grid (</a:t>
            </a:r>
            <a:r>
              <a:rPr lang="en-US" b="1" dirty="0"/>
              <a:t>SOWFA</a:t>
            </a:r>
            <a:r>
              <a:rPr lang="en-US" dirty="0"/>
              <a:t> only)</a:t>
            </a:r>
          </a:p>
          <a:p>
            <a:pPr marL="800100" lvl="1" indent="-342900">
              <a:buFont typeface="Arial" panose="020B0604020202020204" pitchFamily="34" charset="0"/>
              <a:buChar char="–"/>
            </a:pPr>
            <a:r>
              <a:rPr lang="en-US" dirty="0" err="1"/>
              <a:t>Egmond</a:t>
            </a:r>
            <a:r>
              <a:rPr lang="en-US" dirty="0"/>
              <a:t> </a:t>
            </a:r>
            <a:r>
              <a:rPr lang="en-US" dirty="0" err="1"/>
              <a:t>aan</a:t>
            </a:r>
            <a:r>
              <a:rPr lang="en-US" dirty="0"/>
              <a:t> Zee (OWEZ) WP of 36 </a:t>
            </a:r>
            <a:r>
              <a:rPr lang="en-US" dirty="0" smtClean="0"/>
              <a:t>V90</a:t>
            </a:r>
            <a:br>
              <a:rPr lang="en-US" dirty="0" smtClean="0"/>
            </a:br>
            <a:r>
              <a:rPr lang="en-US" dirty="0" smtClean="0"/>
              <a:t>3-MW </a:t>
            </a:r>
            <a:r>
              <a:rPr lang="en-US" dirty="0"/>
              <a:t>WTs (</a:t>
            </a:r>
            <a:r>
              <a:rPr lang="en-US" b="1" dirty="0"/>
              <a:t>SOWFA</a:t>
            </a:r>
            <a:r>
              <a:rPr lang="en-US" dirty="0"/>
              <a:t> &amp; measured </a:t>
            </a:r>
            <a:r>
              <a:rPr lang="en-US" dirty="0" smtClean="0"/>
              <a:t>data)</a:t>
            </a:r>
          </a:p>
          <a:p>
            <a:pPr marL="285750" lvl="1" indent="-285750">
              <a:buFont typeface="Arial" panose="020B0604020202020204" pitchFamily="34" charset="0"/>
              <a:buChar char="•"/>
            </a:pPr>
            <a:r>
              <a:rPr lang="en-US" sz="2000" dirty="0" smtClean="0"/>
              <a:t>Verify accuracy, demonstrate improvement over other tools, &amp; identify future needs</a:t>
            </a:r>
            <a:endParaRPr lang="en-US" sz="2000" dirty="0"/>
          </a:p>
          <a:p>
            <a:endParaRPr lang="en-US" sz="2400" b="1" dirty="0" smtClean="0">
              <a:solidFill>
                <a:srgbClr val="000000"/>
              </a:solidFill>
            </a:endParaRPr>
          </a:p>
          <a:p>
            <a:r>
              <a:rPr lang="en-US" sz="2400" b="1" dirty="0" smtClean="0">
                <a:solidFill>
                  <a:srgbClr val="000000"/>
                </a:solidFill>
              </a:rPr>
              <a:t>3) WP </a:t>
            </a:r>
            <a:r>
              <a:rPr lang="en-US" sz="2400" b="1" dirty="0">
                <a:solidFill>
                  <a:srgbClr val="000000"/>
                </a:solidFill>
              </a:rPr>
              <a:t>controls-design application</a:t>
            </a:r>
            <a:r>
              <a:rPr lang="en-US" sz="2400" b="1" dirty="0" smtClean="0">
                <a:solidFill>
                  <a:srgbClr val="000000"/>
                </a:solidFill>
              </a:rPr>
              <a:t>:</a:t>
            </a:r>
          </a:p>
          <a:p>
            <a:pPr marL="285750" lvl="1" indent="-285750">
              <a:buFont typeface="Arial" panose="020B0604020202020204" pitchFamily="34" charset="0"/>
              <a:buChar char="•"/>
            </a:pPr>
            <a:r>
              <a:rPr lang="en-US" sz="2000" dirty="0" smtClean="0"/>
              <a:t>Develop </a:t>
            </a:r>
            <a:r>
              <a:rPr lang="en-US" sz="2000" dirty="0"/>
              <a:t>WP control strategy based on modifying wake deficits &amp; redirecting </a:t>
            </a:r>
            <a:r>
              <a:rPr lang="en-US" sz="2000" dirty="0" smtClean="0"/>
              <a:t>wakes</a:t>
            </a:r>
            <a:br>
              <a:rPr lang="en-US" sz="2000" dirty="0" smtClean="0"/>
            </a:br>
            <a:r>
              <a:rPr lang="en-US" sz="2000" dirty="0" smtClean="0"/>
              <a:t>to </a:t>
            </a:r>
            <a:r>
              <a:rPr lang="en-US" sz="2000" dirty="0"/>
              <a:t>achieve global benefit of improving performance &amp; reducing loads:</a:t>
            </a:r>
          </a:p>
          <a:p>
            <a:pPr marL="800100" lvl="1" indent="-342900">
              <a:buFont typeface="Arial" panose="020B0604020202020204" pitchFamily="34" charset="0"/>
              <a:buChar char="–"/>
            </a:pPr>
            <a:r>
              <a:rPr lang="en-US" dirty="0"/>
              <a:t>For both idealistic 2×3 &amp; OWEZ WPs</a:t>
            </a:r>
          </a:p>
          <a:p>
            <a:pPr marL="285750" lvl="1" indent="-285750">
              <a:buFont typeface="Arial" panose="020B0604020202020204" pitchFamily="34" charset="0"/>
              <a:buChar char="•"/>
            </a:pPr>
            <a:r>
              <a:rPr lang="en-US" sz="2000" dirty="0"/>
              <a:t>Compare to conventional strategy considering performance only to prove </a:t>
            </a:r>
            <a:r>
              <a:rPr lang="en-US" sz="2000" dirty="0" smtClean="0"/>
              <a:t>new </a:t>
            </a:r>
            <a:r>
              <a:rPr lang="en-US" sz="2000" dirty="0"/>
              <a:t>strategy &amp; demonstrate tool’s unique </a:t>
            </a:r>
            <a:r>
              <a:rPr lang="en-US" sz="2000" dirty="0" smtClean="0"/>
              <a:t>capability</a:t>
            </a:r>
            <a:endParaRPr lang="en-US" sz="2000"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998" y="132813"/>
            <a:ext cx="3886199" cy="2582140"/>
          </a:xfrm>
          <a:prstGeom prst="rect">
            <a:avLst/>
          </a:prstGeom>
          <a:noFill/>
          <a:ln w="19050">
            <a:solidFill>
              <a:srgbClr val="000000"/>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7598" y="2743200"/>
            <a:ext cx="3428999" cy="3180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a:spLocks noChangeArrowheads="1"/>
          </p:cNvSpPr>
          <p:nvPr/>
        </p:nvSpPr>
        <p:spPr bwMode="auto">
          <a:xfrm>
            <a:off x="5096396" y="5889625"/>
            <a:ext cx="3971402"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smtClean="0">
                <a:solidFill>
                  <a:srgbClr val="000000"/>
                </a:solidFill>
                <a:latin typeface="+mj-lt"/>
              </a:rPr>
              <a:t>OWEZ Offshore WP</a:t>
            </a:r>
          </a:p>
          <a:p>
            <a:pPr algn="ctr">
              <a:spcBef>
                <a:spcPct val="0"/>
              </a:spcBef>
              <a:buFontTx/>
              <a:buNone/>
            </a:pPr>
            <a:r>
              <a:rPr lang="en-US" altLang="en-US" sz="2000" i="1" dirty="0" smtClean="0">
                <a:solidFill>
                  <a:srgbClr val="000000"/>
                </a:solidFill>
                <a:latin typeface="+mj-lt"/>
              </a:rPr>
              <a:t>[Churchfield et al 2014]</a:t>
            </a:r>
            <a:endParaRPr lang="en-US" altLang="en-US" sz="2000" i="1" dirty="0">
              <a:solidFill>
                <a:srgbClr val="000000"/>
              </a:solidFill>
              <a:latin typeface="+mj-lt"/>
            </a:endParaRPr>
          </a:p>
        </p:txBody>
      </p:sp>
    </p:spTree>
    <p:extLst>
      <p:ext uri="{BB962C8B-B14F-4D97-AF65-F5344CB8AC3E}">
        <p14:creationId xmlns:p14="http://schemas.microsoft.com/office/powerpoint/2010/main" val="3987645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Plans for Follow-on Funding</a:t>
            </a:r>
            <a:endParaRPr lang="en-US" sz="2000" dirty="0"/>
          </a:p>
        </p:txBody>
      </p:sp>
      <p:sp>
        <p:nvSpPr>
          <p:cNvPr id="3" name="Content Placeholder 2"/>
          <p:cNvSpPr>
            <a:spLocks noGrp="1"/>
          </p:cNvSpPr>
          <p:nvPr>
            <p:ph idx="1"/>
          </p:nvPr>
        </p:nvSpPr>
        <p:spPr/>
        <p:txBody>
          <a:bodyPr/>
          <a:lstStyle/>
          <a:p>
            <a:pPr lvl="3"/>
            <a:endParaRPr lang="en-US" dirty="0" smtClean="0"/>
          </a:p>
          <a:p>
            <a:pPr marL="0" indent="0">
              <a:buNone/>
            </a:pPr>
            <a:endParaRPr lang="en-US" dirty="0"/>
          </a:p>
        </p:txBody>
      </p:sp>
      <p:sp>
        <p:nvSpPr>
          <p:cNvPr id="5" name="TextBox 4"/>
          <p:cNvSpPr txBox="1"/>
          <p:nvPr/>
        </p:nvSpPr>
        <p:spPr>
          <a:xfrm>
            <a:off x="76200" y="658368"/>
            <a:ext cx="8991600" cy="6093976"/>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Successful LDRD outcome will not only position </a:t>
            </a:r>
            <a:r>
              <a:rPr lang="en-US" sz="2400" dirty="0"/>
              <a:t>NREL as </a:t>
            </a:r>
            <a:r>
              <a:rPr lang="en-US" sz="2400" dirty="0" smtClean="0"/>
              <a:t>WP design &amp; analysis leader, but it will create a paradigm shift in WP design capability &amp; drive significant interest &amp; funding from </a:t>
            </a:r>
            <a:r>
              <a:rPr lang="en-US" sz="2400" dirty="0"/>
              <a:t>DOE </a:t>
            </a:r>
            <a:r>
              <a:rPr lang="en-US" sz="2400" dirty="0" smtClean="0"/>
              <a:t>&amp; industry:</a:t>
            </a:r>
          </a:p>
          <a:p>
            <a:pPr marL="800100" lvl="1" indent="-342900">
              <a:buFont typeface="Arial" panose="020B0604020202020204" pitchFamily="34" charset="0"/>
              <a:buChar char="–"/>
            </a:pPr>
            <a:r>
              <a:rPr lang="en-US" sz="2000" dirty="0"/>
              <a:t>Link to DOE </a:t>
            </a:r>
            <a:r>
              <a:rPr lang="en-US" sz="2000" dirty="0" smtClean="0"/>
              <a:t>Atmosphere-to-Electrons (A2e):</a:t>
            </a:r>
          </a:p>
          <a:p>
            <a:pPr marL="1200150" lvl="2" indent="-285750">
              <a:buFont typeface="Courier New" panose="02070309020205020404" pitchFamily="49" charset="0"/>
              <a:buChar char="o"/>
            </a:pPr>
            <a:r>
              <a:rPr lang="en-US" dirty="0" smtClean="0"/>
              <a:t>Integrated </a:t>
            </a:r>
            <a:r>
              <a:rPr lang="en-US" dirty="0"/>
              <a:t>WP control</a:t>
            </a:r>
          </a:p>
          <a:p>
            <a:pPr marL="1200150" lvl="2" indent="-285750">
              <a:buFont typeface="Courier New" panose="02070309020205020404" pitchFamily="49" charset="0"/>
              <a:buChar char="o"/>
            </a:pPr>
            <a:r>
              <a:rPr lang="en-US" dirty="0"/>
              <a:t>Reliability</a:t>
            </a:r>
          </a:p>
          <a:p>
            <a:pPr marL="1200150" lvl="2" indent="-285750">
              <a:buFont typeface="Courier New" panose="02070309020205020404" pitchFamily="49" charset="0"/>
              <a:buChar char="o"/>
            </a:pPr>
            <a:r>
              <a:rPr lang="en-US" dirty="0"/>
              <a:t>Integrated system design &amp; analysis</a:t>
            </a:r>
          </a:p>
          <a:p>
            <a:pPr marL="800100" lvl="1" indent="-342900">
              <a:buFont typeface="Arial" panose="020B0604020202020204" pitchFamily="34" charset="0"/>
              <a:buChar char="–"/>
            </a:pPr>
            <a:r>
              <a:rPr lang="en-US" sz="2000" dirty="0" smtClean="0"/>
              <a:t>Address industry problems involving WP</a:t>
            </a:r>
            <a:br>
              <a:rPr lang="en-US" sz="2000" dirty="0" smtClean="0"/>
            </a:br>
            <a:r>
              <a:rPr lang="en-US" sz="2000" dirty="0" smtClean="0"/>
              <a:t>performance &amp; cost </a:t>
            </a:r>
            <a:r>
              <a:rPr lang="en-US" sz="2000" dirty="0"/>
              <a:t>optimization </a:t>
            </a:r>
            <a:endParaRPr lang="en-US" sz="2000" dirty="0" smtClean="0"/>
          </a:p>
          <a:p>
            <a:pPr marL="800100" lvl="1" indent="-342900">
              <a:buFont typeface="Arial" panose="020B0604020202020204" pitchFamily="34" charset="0"/>
              <a:buChar char="–"/>
            </a:pPr>
            <a:r>
              <a:rPr lang="en-US" sz="2000" dirty="0" smtClean="0"/>
              <a:t>Generate innovations with IP &amp; patents</a:t>
            </a:r>
          </a:p>
          <a:p>
            <a:pPr marL="285750" lvl="1" indent="-285750">
              <a:buFont typeface="Arial" panose="020B0604020202020204" pitchFamily="34" charset="0"/>
              <a:buChar char="•"/>
            </a:pPr>
            <a:r>
              <a:rPr lang="en-US" sz="2400" dirty="0"/>
              <a:t>Potential future development pathways:</a:t>
            </a:r>
          </a:p>
          <a:p>
            <a:pPr marL="800100" lvl="1" indent="-342900">
              <a:buFont typeface="Arial" panose="020B0604020202020204" pitchFamily="34" charset="0"/>
              <a:buChar char="–"/>
            </a:pPr>
            <a:r>
              <a:rPr lang="en-US" sz="2000" dirty="0" smtClean="0"/>
              <a:t>Interface to WISDEM</a:t>
            </a:r>
            <a:r>
              <a:rPr lang="en-US" sz="2000" baseline="30000" dirty="0" smtClean="0"/>
              <a:t>TM</a:t>
            </a:r>
            <a:r>
              <a:rPr lang="en-US" sz="2000" dirty="0" smtClean="0"/>
              <a:t> for systems</a:t>
            </a:r>
            <a:br>
              <a:rPr lang="en-US" sz="2000" dirty="0" smtClean="0"/>
            </a:br>
            <a:r>
              <a:rPr lang="en-US" sz="2000" dirty="0" smtClean="0"/>
              <a:t>engineering applications (MDAO, UQ, etc.)</a:t>
            </a:r>
          </a:p>
          <a:p>
            <a:pPr marL="800100" lvl="1" indent="-342900">
              <a:buFont typeface="Arial" panose="020B0604020202020204" pitchFamily="34" charset="0"/>
              <a:buChar char="–"/>
            </a:pPr>
            <a:r>
              <a:rPr lang="en-US" sz="2000" dirty="0" smtClean="0"/>
              <a:t>Address unique offshore challenges</a:t>
            </a:r>
            <a:br>
              <a:rPr lang="en-US" sz="2000" dirty="0" smtClean="0"/>
            </a:br>
            <a:r>
              <a:rPr lang="en-US" sz="2000" dirty="0" smtClean="0"/>
              <a:t>(air-water interface)</a:t>
            </a:r>
          </a:p>
          <a:p>
            <a:pPr marL="800100" lvl="1" indent="-342900">
              <a:buFont typeface="Arial" panose="020B0604020202020204" pitchFamily="34" charset="0"/>
              <a:buChar char="–"/>
            </a:pPr>
            <a:r>
              <a:rPr lang="en-US" sz="2000" dirty="0" smtClean="0"/>
              <a:t>Expand to undersea marine turbine arrays</a:t>
            </a:r>
          </a:p>
          <a:p>
            <a:pPr marL="800100" lvl="1" indent="-342900">
              <a:buFont typeface="Arial" panose="020B0604020202020204" pitchFamily="34" charset="0"/>
              <a:buChar char="–"/>
            </a:pPr>
            <a:r>
              <a:rPr lang="en-US" sz="2000" dirty="0" smtClean="0"/>
              <a:t>Form basis for future WP engineering tool</a:t>
            </a:r>
            <a:br>
              <a:rPr lang="en-US" sz="2000" dirty="0" smtClean="0"/>
            </a:br>
            <a:r>
              <a:rPr lang="en-US" sz="2000" dirty="0" smtClean="0"/>
              <a:t>advances as WP physics knowledge grows</a:t>
            </a:r>
            <a:br>
              <a:rPr lang="en-US" sz="2000" dirty="0" smtClean="0"/>
            </a:br>
            <a:r>
              <a:rPr lang="en-US" sz="2000" dirty="0" smtClean="0"/>
              <a:t>from future computations &amp; experiments</a:t>
            </a:r>
            <a:endParaRPr lang="en-US"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650" y="1981200"/>
            <a:ext cx="3390900" cy="4204103"/>
          </a:xfrm>
          <a:prstGeom prst="rect">
            <a:avLst/>
          </a:prstGeom>
          <a:noFill/>
          <a:ln w="19050">
            <a:solidFill>
              <a:srgbClr val="000000"/>
            </a:solidFill>
            <a:miter lim="800000"/>
            <a:headEnd/>
            <a:tailEnd/>
          </a:ln>
          <a:extLst>
            <a:ext uri="{909E8E84-426E-40DD-AFC4-6F175D3DCCD1}">
              <a14:hiddenFill xmlns:a14="http://schemas.microsoft.com/office/drawing/2010/main">
                <a:solidFill>
                  <a:schemeClr val="accent1"/>
                </a:solidFill>
              </a14:hiddenFill>
            </a:ext>
          </a:extLst>
        </p:spPr>
      </p:pic>
      <p:sp>
        <p:nvSpPr>
          <p:cNvPr id="7" name="Rectangle 6"/>
          <p:cNvSpPr>
            <a:spLocks noChangeArrowheads="1"/>
          </p:cNvSpPr>
          <p:nvPr/>
        </p:nvSpPr>
        <p:spPr bwMode="auto">
          <a:xfrm>
            <a:off x="5410200" y="6194827"/>
            <a:ext cx="37338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2000" i="1" dirty="0" smtClean="0">
                <a:solidFill>
                  <a:srgbClr val="000000"/>
                </a:solidFill>
                <a:latin typeface="+mj-lt"/>
              </a:rPr>
              <a:t>Photo by Siemens AG, NREL 27821</a:t>
            </a:r>
            <a:endParaRPr lang="en-US" altLang="en-US" sz="2000" i="1" dirty="0">
              <a:solidFill>
                <a:srgbClr val="000000"/>
              </a:solidFill>
              <a:latin typeface="+mj-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References</a:t>
            </a:r>
            <a:endParaRPr lang="en-US" sz="2000" dirty="0"/>
          </a:p>
        </p:txBody>
      </p:sp>
      <p:sp>
        <p:nvSpPr>
          <p:cNvPr id="3" name="Content Placeholder 2"/>
          <p:cNvSpPr>
            <a:spLocks noGrp="1"/>
          </p:cNvSpPr>
          <p:nvPr>
            <p:ph idx="1"/>
          </p:nvPr>
        </p:nvSpPr>
        <p:spPr/>
        <p:txBody>
          <a:bodyPr/>
          <a:lstStyle/>
          <a:p>
            <a:pPr lvl="3"/>
            <a:endParaRPr lang="en-US" dirty="0" smtClean="0"/>
          </a:p>
          <a:p>
            <a:endParaRPr 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Box 6"/>
          <p:cNvSpPr txBox="1"/>
          <p:nvPr/>
        </p:nvSpPr>
        <p:spPr>
          <a:xfrm>
            <a:off x="76200" y="762000"/>
            <a:ext cx="8991600" cy="5816977"/>
          </a:xfrm>
          <a:prstGeom prst="rect">
            <a:avLst/>
          </a:prstGeom>
          <a:noFill/>
        </p:spPr>
        <p:txBody>
          <a:bodyPr wrap="square" rtlCol="0">
            <a:spAutoFit/>
          </a:bodyPr>
          <a:lstStyle/>
          <a:p>
            <a:pPr>
              <a:spcAft>
                <a:spcPts val="1200"/>
              </a:spcAft>
            </a:pPr>
            <a:r>
              <a:rPr lang="en-US" dirty="0"/>
              <a:t>Churchfield, M.J.; Lee, S.; Moriarty, P.J.; Martinez, L.A.; </a:t>
            </a:r>
            <a:r>
              <a:rPr lang="en-US" dirty="0" err="1"/>
              <a:t>Leonardi</a:t>
            </a:r>
            <a:r>
              <a:rPr lang="en-US" dirty="0"/>
              <a:t>, S.; Vijayakumar, G.; and Brasseur, J.G. (January 2012). “A Large-Eddy Simulation of Wind-Plant Aerodynamics.” Preprint. Prepared for the </a:t>
            </a:r>
            <a:r>
              <a:rPr lang="en-US" dirty="0" smtClean="0"/>
              <a:t>50</a:t>
            </a:r>
            <a:r>
              <a:rPr lang="en-US" baseline="30000" dirty="0" smtClean="0"/>
              <a:t>th</a:t>
            </a:r>
            <a:r>
              <a:rPr lang="en-US" dirty="0" smtClean="0"/>
              <a:t> AIAA </a:t>
            </a:r>
            <a:r>
              <a:rPr lang="en-US" dirty="0"/>
              <a:t>Aerospace Sciences Meeting, Jan. 9-12, 2012. NREL/CP-5000-53554. Golden, CO: National Renewable Energy Laboratory, 19 pp. Accessed Jan. 29, 2015: </a:t>
            </a:r>
            <a:r>
              <a:rPr lang="en-US" dirty="0">
                <a:hlinkClick r:id="rId2"/>
              </a:rPr>
              <a:t>http://www.nrel.gov/docs/fy12osti/53554.pdf</a:t>
            </a:r>
            <a:r>
              <a:rPr lang="en-US" dirty="0" smtClean="0"/>
              <a:t>.</a:t>
            </a:r>
            <a:endParaRPr lang="en-US" dirty="0"/>
          </a:p>
          <a:p>
            <a:pPr>
              <a:spcAft>
                <a:spcPts val="1200"/>
              </a:spcAft>
            </a:pPr>
            <a:r>
              <a:rPr lang="en-US" dirty="0"/>
              <a:t>Churchfield, M.J.; Moriarty, P.J.; Hao, Y.; Lackner, M.A.; </a:t>
            </a:r>
            <a:r>
              <a:rPr lang="en-US" dirty="0" err="1"/>
              <a:t>Barthelmie</a:t>
            </a:r>
            <a:r>
              <a:rPr lang="en-US" dirty="0"/>
              <a:t>, R.; Lundquist, J.; and Oxley, G.S. (December 2014). “A Comparison of the Dynamic Wake Meandering Model, Large-Eddy Simulation, and Field Data at the </a:t>
            </a:r>
            <a:r>
              <a:rPr lang="en-US" dirty="0" err="1"/>
              <a:t>Egmond</a:t>
            </a:r>
            <a:r>
              <a:rPr lang="en-US" dirty="0"/>
              <a:t> </a:t>
            </a:r>
            <a:r>
              <a:rPr lang="en-US" dirty="0" err="1"/>
              <a:t>aan</a:t>
            </a:r>
            <a:r>
              <a:rPr lang="en-US" dirty="0"/>
              <a:t> Zee Offshore Wind Plant.” Preprint. Prepared for the AIAA SciTech Forum and Exposition, Jan. 5-9, 2015. NREL/CP-5000-63321. Golden, CO: National Renewable Energy Laboratory, 22 pp. Accessed Jan. 29, 2015: </a:t>
            </a:r>
            <a:r>
              <a:rPr lang="en-US" dirty="0">
                <a:hlinkClick r:id="rId3"/>
              </a:rPr>
              <a:t>http://www.nrel.gov/docs/fy15osti/63321.pdf</a:t>
            </a:r>
            <a:r>
              <a:rPr lang="en-US" dirty="0" smtClean="0"/>
              <a:t>. </a:t>
            </a:r>
            <a:endParaRPr lang="en-US" dirty="0"/>
          </a:p>
          <a:p>
            <a:pPr>
              <a:spcAft>
                <a:spcPts val="1200"/>
              </a:spcAft>
            </a:pPr>
            <a:r>
              <a:rPr lang="en-US" dirty="0"/>
              <a:t>Gebraad, P.M.O.; </a:t>
            </a:r>
            <a:r>
              <a:rPr lang="en-US" dirty="0" err="1"/>
              <a:t>Teeuwisse</a:t>
            </a:r>
            <a:r>
              <a:rPr lang="en-US" dirty="0"/>
              <a:t>, F.W.; van </a:t>
            </a:r>
            <a:r>
              <a:rPr lang="en-US" dirty="0" err="1"/>
              <a:t>Wingerden</a:t>
            </a:r>
            <a:r>
              <a:rPr lang="en-US" dirty="0"/>
              <a:t>, J.W.; Fleming, P.A.; Ruben, S.D.; </a:t>
            </a:r>
            <a:r>
              <a:rPr lang="en-US" dirty="0" err="1"/>
              <a:t>Marden</a:t>
            </a:r>
            <a:r>
              <a:rPr lang="en-US" dirty="0"/>
              <a:t>, J.R.; and Pao, L.Y. (December 2014). “Wind Plant Power Optimization Through Yaw Control Using a Parametric Model for Wake Effects – a CFD Simulation Study.” </a:t>
            </a:r>
            <a:r>
              <a:rPr lang="en-US" i="1" dirty="0"/>
              <a:t>Wind Energy</a:t>
            </a:r>
            <a:r>
              <a:rPr lang="en-US" dirty="0"/>
              <a:t>. 20 pp. DOI: 10.1002/we.1822</a:t>
            </a:r>
            <a:r>
              <a:rPr lang="en-US" dirty="0" smtClean="0"/>
              <a:t>.</a:t>
            </a:r>
            <a:endParaRPr lang="en-US" dirty="0"/>
          </a:p>
          <a:p>
            <a:pPr>
              <a:spcAft>
                <a:spcPts val="1200"/>
              </a:spcAft>
            </a:pPr>
            <a:r>
              <a:rPr lang="en-US" dirty="0"/>
              <a:t>Hao, Y.; Lackner, M.A.; Keck, R.E.; Lee, S.; Churchfield, M.J.; Moriarty, P. (January 2014). “Implementing the Dynamic Wake Meandering Model in the NWTC Design Codes.” Proceedings of the AIAA SciTech Forum and Exposition, Jan. 13-17, 2014. NREL/CP-5000-61115. 19 pp. Accessed Jan. 29, 2015: </a:t>
            </a:r>
            <a:r>
              <a:rPr lang="en-US" dirty="0">
                <a:hlinkClick r:id="rId4"/>
              </a:rPr>
              <a:t>http://dx.doi.org/10.2514/6.2014-1089</a:t>
            </a:r>
            <a:r>
              <a:rPr lang="en-US" dirty="0" smtClean="0"/>
              <a:t>. </a:t>
            </a:r>
            <a:endParaRPr lang="en-US" dirty="0"/>
          </a:p>
        </p:txBody>
      </p:sp>
    </p:spTree>
    <p:extLst>
      <p:ext uri="{BB962C8B-B14F-4D97-AF65-F5344CB8AC3E}">
        <p14:creationId xmlns:p14="http://schemas.microsoft.com/office/powerpoint/2010/main" val="12873876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Recent Progress on Approach</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sp>
        <p:nvSpPr>
          <p:cNvPr id="5" name="TextBox 4"/>
          <p:cNvSpPr txBox="1"/>
          <p:nvPr/>
        </p:nvSpPr>
        <p:spPr>
          <a:xfrm>
            <a:off x="76200" y="765512"/>
            <a:ext cx="8991600" cy="3108543"/>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Identified software name: </a:t>
            </a:r>
            <a:r>
              <a:rPr lang="en-US" sz="2400" b="1" dirty="0" err="1" smtClean="0"/>
              <a:t>FAST.Farm</a:t>
            </a:r>
            <a:endParaRPr lang="en-US" sz="2400" b="1" dirty="0" smtClean="0"/>
          </a:p>
          <a:p>
            <a:pPr marL="285750" indent="-285750">
              <a:buFont typeface="Arial" panose="020B0604020202020204" pitchFamily="34" charset="0"/>
              <a:buChar char="•"/>
            </a:pPr>
            <a:r>
              <a:rPr lang="en-US" sz="2400" dirty="0"/>
              <a:t>Initiated SOWFA simulations to support model development</a:t>
            </a:r>
          </a:p>
          <a:p>
            <a:pPr marL="285750" indent="-285750">
              <a:buFont typeface="Arial" panose="020B0604020202020204" pitchFamily="34" charset="0"/>
              <a:buChar char="•"/>
            </a:pPr>
            <a:r>
              <a:rPr lang="en-US" sz="2400" dirty="0" smtClean="0"/>
              <a:t>Chose to rely more on </a:t>
            </a:r>
            <a:r>
              <a:rPr lang="en-US" sz="2400" b="1" dirty="0" smtClean="0"/>
              <a:t>DWM</a:t>
            </a:r>
            <a:r>
              <a:rPr lang="en-US" sz="2400" dirty="0" smtClean="0"/>
              <a:t>, rather than </a:t>
            </a:r>
            <a:r>
              <a:rPr lang="en-US" sz="2400" b="1" dirty="0" smtClean="0"/>
              <a:t>FLORIS</a:t>
            </a:r>
            <a:r>
              <a:rPr lang="en-US" sz="2400" dirty="0" smtClean="0"/>
              <a:t>/</a:t>
            </a:r>
            <a:r>
              <a:rPr lang="en-US" sz="2400" b="1" dirty="0" err="1" smtClean="0"/>
              <a:t>FLORIDyn</a:t>
            </a:r>
            <a:r>
              <a:rPr lang="en-US" sz="2400" dirty="0" smtClean="0"/>
              <a:t>:</a:t>
            </a:r>
            <a:endParaRPr lang="en-US" sz="2400" b="1" dirty="0" smtClean="0"/>
          </a:p>
          <a:p>
            <a:pPr marL="800100" lvl="1" indent="-342900">
              <a:buFont typeface="Arial" panose="020B0604020202020204" pitchFamily="34" charset="0"/>
              <a:buChar char="–"/>
            </a:pPr>
            <a:r>
              <a:rPr lang="en-US" sz="2000" dirty="0"/>
              <a:t>Solve wake deficit based on the thin-shear-layer approximation to axisymmetric </a:t>
            </a:r>
            <a:r>
              <a:rPr lang="en-US" sz="2000" dirty="0" err="1"/>
              <a:t>Navier</a:t>
            </a:r>
            <a:r>
              <a:rPr lang="en-US" sz="2000" dirty="0"/>
              <a:t>-Stokes instead of a smoothed version of </a:t>
            </a:r>
            <a:r>
              <a:rPr lang="en-US" sz="2000" b="1" dirty="0"/>
              <a:t>FLORIS</a:t>
            </a:r>
            <a:r>
              <a:rPr lang="en-US" sz="2000" dirty="0"/>
              <a:t>/</a:t>
            </a:r>
            <a:r>
              <a:rPr lang="en-US" sz="2000" b="1" dirty="0" err="1"/>
              <a:t>FLORIDyn</a:t>
            </a:r>
            <a:r>
              <a:rPr lang="en-US" sz="2000" dirty="0" err="1"/>
              <a:t>’s</a:t>
            </a:r>
            <a:r>
              <a:rPr lang="en-US" sz="2000" dirty="0"/>
              <a:t> stepped wake</a:t>
            </a:r>
          </a:p>
          <a:p>
            <a:pPr marL="800100" lvl="1" indent="-342900">
              <a:buFont typeface="Arial" panose="020B0604020202020204" pitchFamily="34" charset="0"/>
              <a:buChar char="–"/>
            </a:pPr>
            <a:r>
              <a:rPr lang="en-US" sz="2000" dirty="0"/>
              <a:t>Neglect (at least for now) wake skew as a result of veer</a:t>
            </a:r>
          </a:p>
          <a:p>
            <a:pPr marL="800100" lvl="1" indent="-342900">
              <a:buFont typeface="Arial" panose="020B0604020202020204" pitchFamily="34" charset="0"/>
              <a:buChar char="–"/>
            </a:pPr>
            <a:r>
              <a:rPr lang="en-US" sz="2000" dirty="0" smtClean="0"/>
              <a:t>Address </a:t>
            </a:r>
            <a:r>
              <a:rPr lang="en-US" sz="2000" dirty="0"/>
              <a:t>many of </a:t>
            </a:r>
            <a:r>
              <a:rPr lang="en-US" sz="2000" b="1" dirty="0"/>
              <a:t>DWM</a:t>
            </a:r>
            <a:r>
              <a:rPr lang="en-US" sz="2000" dirty="0"/>
              <a:t>’s limitations</a:t>
            </a:r>
          </a:p>
          <a:p>
            <a:pPr marL="285750" indent="-285750">
              <a:buFont typeface="Arial" panose="020B0604020202020204" pitchFamily="34" charset="0"/>
              <a:buChar char="•"/>
            </a:pPr>
            <a:r>
              <a:rPr lang="en-US" sz="2400" dirty="0" smtClean="0"/>
              <a:t>Developed a </a:t>
            </a:r>
            <a:r>
              <a:rPr lang="en-US" sz="2400" dirty="0" err="1" smtClean="0"/>
              <a:t>submodel</a:t>
            </a:r>
            <a:r>
              <a:rPr lang="en-US" sz="2400" dirty="0"/>
              <a:t> </a:t>
            </a:r>
            <a:r>
              <a:rPr lang="en-US" sz="2400" dirty="0" smtClean="0"/>
              <a:t>hierarchy &amp; initiated detailed plans</a:t>
            </a:r>
          </a:p>
        </p:txBody>
      </p:sp>
    </p:spTree>
    <p:extLst>
      <p:ext uri="{BB962C8B-B14F-4D97-AF65-F5344CB8AC3E}">
        <p14:creationId xmlns:p14="http://schemas.microsoft.com/office/powerpoint/2010/main" val="219274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Limitations of </a:t>
            </a:r>
            <a:r>
              <a:rPr lang="en-US" b="0" dirty="0" smtClean="0"/>
              <a:t>DWM</a:t>
            </a:r>
            <a:r>
              <a:rPr lang="en-US" dirty="0" smtClean="0"/>
              <a:t> to be Addressed</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07713727"/>
              </p:ext>
            </p:extLst>
          </p:nvPr>
        </p:nvGraphicFramePr>
        <p:xfrm>
          <a:off x="152400" y="685801"/>
          <a:ext cx="8839200" cy="5707380"/>
        </p:xfrm>
        <a:graphic>
          <a:graphicData uri="http://schemas.openxmlformats.org/drawingml/2006/table">
            <a:tbl>
              <a:tblPr firstRow="1" bandRow="1">
                <a:tableStyleId>{073A0DAA-6AF3-43AB-8588-CEC1D06C72B9}</a:tableStyleId>
              </a:tblPr>
              <a:tblGrid>
                <a:gridCol w="4800600"/>
                <a:gridCol w="4038600"/>
              </a:tblGrid>
              <a:tr h="223837">
                <a:tc>
                  <a:txBody>
                    <a:bodyPr/>
                    <a:lstStyle/>
                    <a:p>
                      <a:pPr algn="ctr"/>
                      <a:r>
                        <a:rPr lang="en-US" sz="1600" dirty="0" smtClean="0">
                          <a:solidFill>
                            <a:schemeClr val="bg1"/>
                          </a:solidFill>
                        </a:rPr>
                        <a:t>Limitation</a:t>
                      </a:r>
                      <a:r>
                        <a:rPr lang="en-US" sz="1600" b="0" baseline="30000" dirty="0" smtClean="0">
                          <a:solidFill>
                            <a:schemeClr val="bg1"/>
                          </a:solidFill>
                        </a:rPr>
                        <a:t>*</a:t>
                      </a:r>
                      <a:endParaRPr lang="en-US" sz="1600" b="0" baseline="30000" dirty="0">
                        <a:solidFill>
                          <a:schemeClr val="bg1"/>
                        </a:solidFill>
                      </a:endParaRPr>
                    </a:p>
                  </a:txBody>
                  <a:tcPr>
                    <a:solidFill>
                      <a:schemeClr val="tx1"/>
                    </a:solidFill>
                  </a:tcPr>
                </a:tc>
                <a:tc>
                  <a:txBody>
                    <a:bodyPr/>
                    <a:lstStyle/>
                    <a:p>
                      <a:pPr algn="ctr"/>
                      <a:r>
                        <a:rPr lang="en-US" sz="1600" dirty="0" smtClean="0">
                          <a:solidFill>
                            <a:schemeClr val="bg1"/>
                          </a:solidFill>
                        </a:rPr>
                        <a:t>Solution</a:t>
                      </a:r>
                      <a:endParaRPr lang="en-US" sz="1600" dirty="0">
                        <a:solidFill>
                          <a:schemeClr val="bg1"/>
                        </a:solidFill>
                      </a:endParaRPr>
                    </a:p>
                  </a:txBody>
                  <a:tcPr>
                    <a:solidFill>
                      <a:schemeClr val="tx1"/>
                    </a:solidFill>
                  </a:tcPr>
                </a:tc>
              </a:tr>
              <a:tr h="488373">
                <a:tc>
                  <a:txBody>
                    <a:bodyPr/>
                    <a:lstStyle/>
                    <a:p>
                      <a:pPr marL="285750" indent="-285750">
                        <a:buFont typeface="Arial" panose="020B0604020202020204" pitchFamily="34" charset="0"/>
                        <a:buChar char="•"/>
                      </a:pPr>
                      <a:r>
                        <a:rPr lang="en-US" sz="1350" dirty="0" smtClean="0">
                          <a:solidFill>
                            <a:schemeClr val="tx1"/>
                          </a:solidFill>
                        </a:rPr>
                        <a:t>Ambient</a:t>
                      </a:r>
                      <a:r>
                        <a:rPr lang="en-US" sz="1350" baseline="0" dirty="0" smtClean="0">
                          <a:solidFill>
                            <a:schemeClr val="tx1"/>
                          </a:solidFill>
                        </a:rPr>
                        <a:t> wind solved per individual rotor, based  on Taylor’s frozen-turbulence assumption, not coherent across wind farm or based on mesoscale conditions or local terrain</a:t>
                      </a:r>
                      <a:endParaRPr lang="en-US" sz="1350" dirty="0">
                        <a:solidFill>
                          <a:schemeClr val="tx1"/>
                        </a:solidFill>
                      </a:endParaRPr>
                    </a:p>
                  </a:txBody>
                  <a:tcPr/>
                </a:tc>
                <a:tc>
                  <a:txBody>
                    <a:bodyPr/>
                    <a:lstStyle/>
                    <a:p>
                      <a:pPr marL="285750" indent="-285750">
                        <a:buFont typeface="Arial" panose="020B0604020202020204" pitchFamily="34" charset="0"/>
                        <a:buChar char="•"/>
                      </a:pPr>
                      <a:r>
                        <a:rPr lang="en-US" sz="1350" kern="1200" dirty="0" smtClean="0">
                          <a:solidFill>
                            <a:schemeClr val="tx1"/>
                          </a:solidFill>
                          <a:effectLst/>
                          <a:latin typeface="+mn-lt"/>
                          <a:ea typeface="+mn-ea"/>
                          <a:cs typeface="+mn-cs"/>
                        </a:rPr>
                        <a:t>Compute ambient wind farm-wide</a:t>
                      </a:r>
                      <a:r>
                        <a:rPr lang="en-US" sz="1350" kern="1200" baseline="0" dirty="0" smtClean="0">
                          <a:solidFill>
                            <a:schemeClr val="tx1"/>
                          </a:solidFill>
                          <a:effectLst/>
                          <a:latin typeface="+mn-lt"/>
                          <a:ea typeface="+mn-ea"/>
                          <a:cs typeface="+mn-cs"/>
                        </a:rPr>
                        <a:t> from </a:t>
                      </a:r>
                      <a:r>
                        <a:rPr lang="en-US" sz="1350" b="1" kern="1200" baseline="0" dirty="0" err="1" smtClean="0">
                          <a:solidFill>
                            <a:schemeClr val="tx1"/>
                          </a:solidFill>
                          <a:effectLst/>
                          <a:latin typeface="+mn-lt"/>
                          <a:ea typeface="+mn-ea"/>
                          <a:cs typeface="+mn-cs"/>
                        </a:rPr>
                        <a:t>ABLSolver</a:t>
                      </a:r>
                      <a:endParaRPr lang="en-US" sz="1350" b="1" dirty="0">
                        <a:solidFill>
                          <a:schemeClr val="tx1"/>
                        </a:solidFill>
                      </a:endParaRPr>
                    </a:p>
                  </a:txBody>
                  <a:tcPr/>
                </a:tc>
              </a:tr>
              <a:tr h="152399">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dirty="0" smtClean="0">
                          <a:solidFill>
                            <a:schemeClr val="tx1"/>
                          </a:solidFill>
                        </a:rPr>
                        <a:t>No treatment of a wind</a:t>
                      </a:r>
                      <a:r>
                        <a:rPr lang="en-US" sz="1350" baseline="0" dirty="0" smtClean="0">
                          <a:solidFill>
                            <a:schemeClr val="tx1"/>
                          </a:solidFill>
                        </a:rPr>
                        <a:t> farm super controller</a:t>
                      </a:r>
                      <a:endParaRPr lang="en-US" sz="1350" dirty="0" smtClean="0">
                        <a:solidFill>
                          <a:schemeClr val="tx1"/>
                        </a:solidFill>
                      </a:endParaRP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kern="1200" baseline="0" dirty="0" smtClean="0">
                          <a:solidFill>
                            <a:schemeClr val="tx1"/>
                          </a:solidFill>
                          <a:effectLst/>
                          <a:latin typeface="+mn-lt"/>
                          <a:ea typeface="+mn-ea"/>
                          <a:cs typeface="+mn-cs"/>
                        </a:rPr>
                        <a:t>Include a wind farm super controller</a:t>
                      </a:r>
                      <a:endParaRPr lang="en-US" sz="1350" dirty="0">
                        <a:solidFill>
                          <a:schemeClr val="tx1"/>
                        </a:solidFill>
                      </a:endParaRPr>
                    </a:p>
                  </a:txBody>
                  <a:tcPr/>
                </a:tc>
              </a:tr>
              <a:tr h="488373">
                <a:tc>
                  <a:txBody>
                    <a:bodyPr/>
                    <a:lstStyle/>
                    <a:p>
                      <a:pPr marL="285750" indent="-285750">
                        <a:buFont typeface="Arial" panose="020B0604020202020204" pitchFamily="34" charset="0"/>
                        <a:buChar char="•"/>
                      </a:pPr>
                      <a:r>
                        <a:rPr lang="en-US" sz="1350" dirty="0" smtClean="0">
                          <a:solidFill>
                            <a:schemeClr val="tx1"/>
                          </a:solidFill>
                        </a:rPr>
                        <a:t>Wake </a:t>
                      </a:r>
                      <a:r>
                        <a:rPr lang="en-US" sz="1350" dirty="0" err="1" smtClean="0">
                          <a:solidFill>
                            <a:schemeClr val="tx1"/>
                          </a:solidFill>
                        </a:rPr>
                        <a:t>advects</a:t>
                      </a:r>
                      <a:r>
                        <a:rPr lang="en-US" sz="1350" baseline="0" dirty="0" smtClean="0">
                          <a:solidFill>
                            <a:schemeClr val="tx1"/>
                          </a:solidFill>
                        </a:rPr>
                        <a:t> at mean ambient wind speed, not accelerating from near wake to far wake or affected by local flow conditions</a:t>
                      </a:r>
                      <a:endParaRPr lang="en-US" sz="1350" dirty="0">
                        <a:solidFill>
                          <a:schemeClr val="tx1"/>
                        </a:solidFill>
                      </a:endParaRPr>
                    </a:p>
                  </a:txBody>
                  <a:tcPr/>
                </a:tc>
                <a:tc>
                  <a:txBody>
                    <a:bodyPr/>
                    <a:lstStyle/>
                    <a:p>
                      <a:pPr marL="285750" indent="-285750">
                        <a:buFont typeface="Arial" panose="020B0604020202020204" pitchFamily="34" charset="0"/>
                        <a:buChar char="•"/>
                      </a:pPr>
                      <a:r>
                        <a:rPr lang="en-US" sz="1350" kern="1200" dirty="0" err="1" smtClean="0">
                          <a:solidFill>
                            <a:schemeClr val="tx1"/>
                          </a:solidFill>
                          <a:effectLst/>
                          <a:latin typeface="+mn-lt"/>
                          <a:ea typeface="+mn-ea"/>
                          <a:cs typeface="+mn-cs"/>
                        </a:rPr>
                        <a:t>Advect</a:t>
                      </a:r>
                      <a:r>
                        <a:rPr lang="en-US" sz="1350" kern="1200" baseline="0" dirty="0" smtClean="0">
                          <a:solidFill>
                            <a:schemeClr val="tx1"/>
                          </a:solidFill>
                          <a:effectLst/>
                          <a:latin typeface="+mn-lt"/>
                          <a:ea typeface="+mn-ea"/>
                          <a:cs typeface="+mn-cs"/>
                        </a:rPr>
                        <a:t> wake based on local spatial-averaged ambient wind speed &amp; wake deficit</a:t>
                      </a:r>
                      <a:endParaRPr lang="en-US" sz="1350" dirty="0">
                        <a:solidFill>
                          <a:schemeClr val="tx1"/>
                        </a:solidFill>
                      </a:endParaRPr>
                    </a:p>
                  </a:txBody>
                  <a:tcPr/>
                </a:tc>
              </a:tr>
              <a:tr h="488373">
                <a:tc>
                  <a:txBody>
                    <a:bodyPr/>
                    <a:lstStyle/>
                    <a:p>
                      <a:pPr marL="285750" indent="-285750">
                        <a:buFont typeface="Arial" panose="020B0604020202020204" pitchFamily="34" charset="0"/>
                        <a:buChar char="•"/>
                      </a:pPr>
                      <a:r>
                        <a:rPr lang="en-US" sz="1350" dirty="0" smtClean="0">
                          <a:solidFill>
                            <a:schemeClr val="tx1"/>
                          </a:solidFill>
                        </a:rPr>
                        <a:t>Wake deficit not distorted by inflow skew (i.e. </a:t>
                      </a:r>
                      <a:r>
                        <a:rPr lang="en-US" sz="1350" baseline="0" dirty="0" smtClean="0">
                          <a:solidFill>
                            <a:schemeClr val="tx1"/>
                          </a:solidFill>
                        </a:rPr>
                        <a:t>when looking downwind, </a:t>
                      </a:r>
                      <a:r>
                        <a:rPr lang="en-US" sz="1350" dirty="0" smtClean="0">
                          <a:solidFill>
                            <a:schemeClr val="tx1"/>
                          </a:solidFill>
                        </a:rPr>
                        <a:t>the wake looks circular,</a:t>
                      </a:r>
                      <a:r>
                        <a:rPr lang="en-US" sz="1350" baseline="0" dirty="0" smtClean="0">
                          <a:solidFill>
                            <a:schemeClr val="tx1"/>
                          </a:solidFill>
                        </a:rPr>
                        <a:t> not elliptical) </a:t>
                      </a:r>
                      <a:endParaRPr lang="en-US" sz="1350" dirty="0" smtClean="0">
                        <a:solidFill>
                          <a:schemeClr val="tx1"/>
                        </a:solidFill>
                      </a:endParaRPr>
                    </a:p>
                    <a:p>
                      <a:pPr marL="285750" indent="-285750">
                        <a:buFont typeface="Arial" panose="020B0604020202020204" pitchFamily="34" charset="0"/>
                        <a:buChar char="•"/>
                      </a:pPr>
                      <a:r>
                        <a:rPr lang="en-US" sz="1350" baseline="0" dirty="0" smtClean="0">
                          <a:solidFill>
                            <a:schemeClr val="tx1"/>
                          </a:solidFill>
                        </a:rPr>
                        <a:t>Wake centerline not </a:t>
                      </a:r>
                      <a:r>
                        <a:rPr lang="en-US" sz="1350" dirty="0" smtClean="0">
                          <a:solidFill>
                            <a:schemeClr val="tx1"/>
                          </a:solidFill>
                        </a:rPr>
                        <a:t>deflecte</a:t>
                      </a:r>
                      <a:r>
                        <a:rPr lang="en-US" sz="1350" baseline="0" dirty="0" smtClean="0">
                          <a:solidFill>
                            <a:schemeClr val="tx1"/>
                          </a:solidFill>
                        </a:rPr>
                        <a:t>d by inflow skew</a:t>
                      </a:r>
                      <a:endParaRPr lang="en-US" sz="1350" dirty="0">
                        <a:solidFill>
                          <a:schemeClr val="tx1"/>
                        </a:solidFill>
                      </a:endParaRPr>
                    </a:p>
                  </a:txBody>
                  <a:tcPr/>
                </a:tc>
                <a:tc>
                  <a:txBody>
                    <a:bodyPr/>
                    <a:lstStyle/>
                    <a:p>
                      <a:pPr marL="285750" indent="-285750">
                        <a:buFont typeface="Arial" panose="020B0604020202020204" pitchFamily="34" charset="0"/>
                        <a:buChar char="•"/>
                      </a:pPr>
                      <a:r>
                        <a:rPr lang="en-US" sz="1350" dirty="0" smtClean="0">
                          <a:solidFill>
                            <a:schemeClr val="tx1"/>
                          </a:solidFill>
                        </a:rPr>
                        <a:t>Solve</a:t>
                      </a:r>
                      <a:r>
                        <a:rPr lang="en-US" sz="1350" baseline="0" dirty="0" smtClean="0">
                          <a:solidFill>
                            <a:schemeClr val="tx1"/>
                          </a:solidFill>
                        </a:rPr>
                        <a:t> wake deficit in planes parallel to rotor disk</a:t>
                      </a:r>
                      <a:endParaRPr lang="en-US" sz="1350" dirty="0" smtClean="0">
                        <a:solidFill>
                          <a:schemeClr val="tx1"/>
                        </a:solidFill>
                      </a:endParaRPr>
                    </a:p>
                    <a:p>
                      <a:pPr marL="285750" indent="-285750">
                        <a:buFont typeface="Arial" panose="020B0604020202020204" pitchFamily="34" charset="0"/>
                        <a:buChar char="•"/>
                      </a:pPr>
                      <a:r>
                        <a:rPr lang="en-US" sz="1350" dirty="0" smtClean="0">
                          <a:solidFill>
                            <a:schemeClr val="tx1"/>
                          </a:solidFill>
                        </a:rPr>
                        <a:t>Deflect wake centerline based on</a:t>
                      </a:r>
                      <a:r>
                        <a:rPr lang="en-US" sz="1350" baseline="0" dirty="0" smtClean="0">
                          <a:solidFill>
                            <a:schemeClr val="tx1"/>
                          </a:solidFill>
                        </a:rPr>
                        <a:t> inflow skew</a:t>
                      </a:r>
                      <a:endParaRPr lang="en-US" sz="1350" dirty="0">
                        <a:solidFill>
                          <a:schemeClr val="tx1"/>
                        </a:solidFill>
                      </a:endParaRPr>
                    </a:p>
                  </a:txBody>
                  <a:tcPr/>
                </a:tc>
              </a:tr>
              <a:tr h="488373">
                <a:tc>
                  <a:txBody>
                    <a:bodyPr/>
                    <a:lstStyle/>
                    <a:p>
                      <a:pPr marL="285750" indent="-285750">
                        <a:buFont typeface="Arial" panose="020B0604020202020204" pitchFamily="34" charset="0"/>
                        <a:buChar char="•"/>
                      </a:pPr>
                      <a:r>
                        <a:rPr lang="en-US" sz="1350" dirty="0" smtClean="0">
                          <a:solidFill>
                            <a:schemeClr val="tx1"/>
                          </a:solidFill>
                        </a:rPr>
                        <a:t>Wake deficit &amp;</a:t>
                      </a:r>
                      <a:r>
                        <a:rPr lang="en-US" sz="1350" baseline="0" dirty="0" smtClean="0">
                          <a:solidFill>
                            <a:schemeClr val="tx1"/>
                          </a:solidFill>
                        </a:rPr>
                        <a:t> centerline </a:t>
                      </a:r>
                      <a:r>
                        <a:rPr lang="en-US" sz="1350" dirty="0" smtClean="0">
                          <a:solidFill>
                            <a:schemeClr val="tx1"/>
                          </a:solidFill>
                        </a:rPr>
                        <a:t>based only on mean conditions,</a:t>
                      </a:r>
                      <a:r>
                        <a:rPr lang="en-US" sz="1350" baseline="0" dirty="0" smtClean="0">
                          <a:solidFill>
                            <a:schemeClr val="tx1"/>
                          </a:solidFill>
                        </a:rPr>
                        <a:t> not updated for transients in inflow, turbine control, or turbine motion (for FOWT)</a:t>
                      </a:r>
                      <a:endParaRPr lang="en-US" sz="1350" dirty="0">
                        <a:solidFill>
                          <a:schemeClr val="tx1"/>
                        </a:solidFill>
                      </a:endParaRPr>
                    </a:p>
                  </a:txBody>
                  <a:tcPr/>
                </a:tc>
                <a:tc>
                  <a:txBody>
                    <a:bodyPr/>
                    <a:lstStyle/>
                    <a:p>
                      <a:pPr marL="285750" indent="-285750">
                        <a:buFont typeface="Arial" panose="020B0604020202020204" pitchFamily="34" charset="0"/>
                        <a:buChar char="•"/>
                      </a:pPr>
                      <a:r>
                        <a:rPr lang="en-US" sz="1350" kern="1200" dirty="0" smtClean="0">
                          <a:solidFill>
                            <a:schemeClr val="tx1"/>
                          </a:solidFill>
                          <a:effectLst/>
                          <a:latin typeface="+mn-lt"/>
                          <a:ea typeface="+mn-ea"/>
                          <a:cs typeface="+mn-cs"/>
                        </a:rPr>
                        <a:t>Update wake</a:t>
                      </a:r>
                      <a:r>
                        <a:rPr lang="en-US" sz="1350" kern="1200" baseline="0" dirty="0" smtClean="0">
                          <a:solidFill>
                            <a:schemeClr val="tx1"/>
                          </a:solidFill>
                          <a:effectLst/>
                          <a:latin typeface="+mn-lt"/>
                          <a:ea typeface="+mn-ea"/>
                          <a:cs typeface="+mn-cs"/>
                        </a:rPr>
                        <a:t> deficit &amp; centerline based on low-pass filtered inflow, turbine control, &amp; turbine motion</a:t>
                      </a:r>
                      <a:endParaRPr lang="en-US" sz="1350" dirty="0">
                        <a:solidFill>
                          <a:schemeClr val="tx1"/>
                        </a:solidFill>
                      </a:endParaRPr>
                    </a:p>
                  </a:txBody>
                  <a:tcPr/>
                </a:tc>
              </a:tr>
              <a:tr h="1200583">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dirty="0" smtClean="0">
                          <a:solidFill>
                            <a:schemeClr val="tx1"/>
                          </a:solidFill>
                        </a:rPr>
                        <a:t>Turbine &amp; wake dynamics solved individually or</a:t>
                      </a:r>
                      <a:r>
                        <a:rPr lang="en-US" sz="1350" baseline="0" dirty="0" smtClean="0">
                          <a:solidFill>
                            <a:schemeClr val="tx1"/>
                          </a:solidFill>
                        </a:rPr>
                        <a:t> serially</a:t>
                      </a:r>
                      <a:r>
                        <a:rPr lang="en-US" sz="1350" dirty="0" smtClean="0">
                          <a:solidFill>
                            <a:schemeClr val="tx1"/>
                          </a:solidFill>
                        </a:rPr>
                        <a:t>, not considering</a:t>
                      </a:r>
                      <a:r>
                        <a:rPr lang="en-US" sz="1350" baseline="0" dirty="0" smtClean="0">
                          <a:solidFill>
                            <a:schemeClr val="tx1"/>
                          </a:solidFill>
                        </a:rPr>
                        <a:t> two-way wake-merging interactions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dirty="0" smtClean="0">
                          <a:solidFill>
                            <a:schemeClr val="tx1"/>
                          </a:solidFill>
                        </a:rPr>
                        <a:t>Wake impingement based only on</a:t>
                      </a:r>
                      <a:r>
                        <a:rPr lang="en-US" sz="1350" baseline="0" dirty="0" smtClean="0">
                          <a:solidFill>
                            <a:schemeClr val="tx1"/>
                          </a:solidFill>
                        </a:rPr>
                        <a:t> strongest wake deficit, not considering cumulative effects from multiple upwind turbines, &amp;/or wake impingement approach treated differently below &amp; above rated wind speed (i.e. a discrete change)</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baseline="0" dirty="0" smtClean="0">
                          <a:solidFill>
                            <a:schemeClr val="tx1"/>
                          </a:solidFill>
                        </a:rPr>
                        <a:t>No method to calculate disturbed wind in zones of wake overlap</a:t>
                      </a:r>
                      <a:endParaRPr lang="en-US" sz="1350" dirty="0" smtClean="0">
                        <a:solidFill>
                          <a:schemeClr val="tx1"/>
                        </a:solidFill>
                      </a:endParaRPr>
                    </a:p>
                  </a:txBody>
                  <a:tcPr/>
                </a:tc>
                <a:tc>
                  <a:txBody>
                    <a:bodyPr/>
                    <a:lstStyle/>
                    <a:p>
                      <a:pPr marL="285750" indent="-285750">
                        <a:buFont typeface="Arial" panose="020B0604020202020204" pitchFamily="34" charset="0"/>
                        <a:buChar char="•"/>
                      </a:pPr>
                      <a:r>
                        <a:rPr lang="en-US" sz="1350" kern="1200" dirty="0" smtClean="0">
                          <a:solidFill>
                            <a:schemeClr val="tx1"/>
                          </a:solidFill>
                          <a:effectLst/>
                          <a:latin typeface="+mn-lt"/>
                          <a:ea typeface="+mn-ea"/>
                          <a:cs typeface="+mn-cs"/>
                        </a:rPr>
                        <a:t>Solve individual</a:t>
                      </a:r>
                      <a:r>
                        <a:rPr lang="en-US" sz="1350" kern="1200" baseline="0" dirty="0" smtClean="0">
                          <a:solidFill>
                            <a:schemeClr val="tx1"/>
                          </a:solidFill>
                          <a:effectLst/>
                          <a:latin typeface="+mn-lt"/>
                          <a:ea typeface="+mn-ea"/>
                          <a:cs typeface="+mn-cs"/>
                        </a:rPr>
                        <a:t> turbine &amp; wake dynamics in parallel on multiple cores, interconnected through MPI</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baseline="0" dirty="0" smtClean="0">
                          <a:solidFill>
                            <a:schemeClr val="tx1"/>
                          </a:solidFill>
                        </a:rPr>
                        <a:t>Allow wake merging to influence wake dynamics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baseline="0" dirty="0" smtClean="0">
                          <a:solidFill>
                            <a:schemeClr val="tx1"/>
                          </a:solidFill>
                        </a:rPr>
                        <a:t>Calculate wake deficits of downwind turbines dependent on impingement of wakes from upwind turbines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dirty="0" smtClean="0">
                          <a:solidFill>
                            <a:schemeClr val="tx1"/>
                          </a:solidFill>
                        </a:rPr>
                        <a:t>Superimpose </a:t>
                      </a:r>
                      <a:r>
                        <a:rPr lang="en-US" sz="1350" baseline="0" dirty="0" smtClean="0">
                          <a:solidFill>
                            <a:schemeClr val="tx1"/>
                          </a:solidFill>
                        </a:rPr>
                        <a:t>wake deficits in axial direction based on root-sum-square method</a:t>
                      </a:r>
                      <a:endParaRPr lang="en-US" sz="1350" dirty="0">
                        <a:solidFill>
                          <a:schemeClr val="tx1"/>
                        </a:solidFill>
                      </a:endParaRPr>
                    </a:p>
                  </a:txBody>
                  <a:tcPr/>
                </a:tc>
              </a:tr>
              <a:tr h="203489">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dirty="0" smtClean="0">
                          <a:solidFill>
                            <a:schemeClr val="tx1"/>
                          </a:solidFill>
                        </a:rPr>
                        <a:t>Wakes meander laterally,</a:t>
                      </a:r>
                      <a:r>
                        <a:rPr lang="en-US" sz="1350" baseline="0" dirty="0" smtClean="0">
                          <a:solidFill>
                            <a:schemeClr val="tx1"/>
                          </a:solidFill>
                        </a:rPr>
                        <a:t> but not axially</a:t>
                      </a:r>
                      <a:endParaRPr lang="en-US" sz="1350" dirty="0" smtClean="0">
                        <a:solidFill>
                          <a:schemeClr val="tx1"/>
                        </a:solidFill>
                      </a:endParaRPr>
                    </a:p>
                  </a:txBody>
                  <a:tcP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50" dirty="0" smtClean="0">
                          <a:solidFill>
                            <a:schemeClr val="tx1"/>
                          </a:solidFill>
                        </a:rPr>
                        <a:t>Meander wakes both</a:t>
                      </a:r>
                      <a:r>
                        <a:rPr lang="en-US" sz="1350" baseline="0" dirty="0" smtClean="0">
                          <a:solidFill>
                            <a:schemeClr val="tx1"/>
                          </a:solidFill>
                        </a:rPr>
                        <a:t> laterally &amp; axially</a:t>
                      </a:r>
                      <a:endParaRPr lang="en-US" sz="1350" dirty="0">
                        <a:solidFill>
                          <a:schemeClr val="tx1"/>
                        </a:solidFill>
                      </a:endParaRPr>
                    </a:p>
                  </a:txBody>
                  <a:tcPr/>
                </a:tc>
              </a:tr>
            </a:tbl>
          </a:graphicData>
        </a:graphic>
      </p:graphicFrame>
      <p:sp>
        <p:nvSpPr>
          <p:cNvPr id="6" name="TextBox 5"/>
          <p:cNvSpPr txBox="1"/>
          <p:nvPr/>
        </p:nvSpPr>
        <p:spPr>
          <a:xfrm>
            <a:off x="76200" y="6400800"/>
            <a:ext cx="8991600" cy="276999"/>
          </a:xfrm>
          <a:prstGeom prst="rect">
            <a:avLst/>
          </a:prstGeom>
          <a:noFill/>
        </p:spPr>
        <p:txBody>
          <a:bodyPr wrap="square" rtlCol="0">
            <a:spAutoFit/>
          </a:bodyPr>
          <a:lstStyle/>
          <a:p>
            <a:r>
              <a:rPr lang="en-US" sz="1200" baseline="30000" dirty="0" smtClean="0"/>
              <a:t>*</a:t>
            </a:r>
            <a:r>
              <a:rPr lang="en-US" sz="1200" dirty="0" smtClean="0"/>
              <a:t>Several variations of </a:t>
            </a:r>
            <a:r>
              <a:rPr lang="en-US" sz="1200" b="1" dirty="0" smtClean="0"/>
              <a:t>DWM</a:t>
            </a:r>
            <a:r>
              <a:rPr lang="en-US" sz="1200" dirty="0" smtClean="0"/>
              <a:t> have been implemented (by DTU, DNV-GL, UMass, etc.); the exact limitations depend on the implementation</a:t>
            </a:r>
            <a:endParaRPr lang="en-US" sz="1200" dirty="0"/>
          </a:p>
        </p:txBody>
      </p:sp>
    </p:spTree>
    <p:extLst>
      <p:ext uri="{BB962C8B-B14F-4D97-AF65-F5344CB8AC3E}">
        <p14:creationId xmlns:p14="http://schemas.microsoft.com/office/powerpoint/2010/main" val="288772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2368067156"/>
              </p:ext>
            </p:extLst>
          </p:nvPr>
        </p:nvGraphicFramePr>
        <p:xfrm>
          <a:off x="1295400" y="502920"/>
          <a:ext cx="6542174" cy="6325141"/>
        </p:xfrm>
        <a:graphic>
          <a:graphicData uri="http://schemas.openxmlformats.org/presentationml/2006/ole">
            <mc:AlternateContent xmlns:mc="http://schemas.openxmlformats.org/markup-compatibility/2006">
              <mc:Choice xmlns:v="urn:schemas-microsoft-com:vml" Requires="v">
                <p:oleObj spid="_x0000_s8279" name="Visio" r:id="rId3" imgW="6886499" imgH="6658043" progId="Visio.Drawing.11">
                  <p:embed/>
                </p:oleObj>
              </mc:Choice>
              <mc:Fallback>
                <p:oleObj name="Visio" r:id="rId3" imgW="6886499" imgH="6658043" progId="Visio.Drawing.11">
                  <p:embed/>
                  <p:pic>
                    <p:nvPicPr>
                      <p:cNvPr id="0" name=""/>
                      <p:cNvPicPr>
                        <a:picLocks noChangeAspect="1" noChangeArrowheads="1"/>
                      </p:cNvPicPr>
                      <p:nvPr/>
                    </p:nvPicPr>
                    <p:blipFill>
                      <a:blip r:embed="rId4"/>
                      <a:srcRect/>
                      <a:stretch>
                        <a:fillRect/>
                      </a:stretch>
                    </p:blipFill>
                    <p:spPr bwMode="auto">
                      <a:xfrm>
                        <a:off x="1295400" y="502920"/>
                        <a:ext cx="6542174" cy="6325141"/>
                      </a:xfrm>
                      <a:prstGeom prst="rect">
                        <a:avLst/>
                      </a:prstGeom>
                      <a:noFill/>
                    </p:spPr>
                  </p:pic>
                </p:oleObj>
              </mc:Fallback>
            </mc:AlternateContent>
          </a:graphicData>
        </a:graphic>
      </p:graphicFrame>
      <p:sp>
        <p:nvSpPr>
          <p:cNvPr id="4" name="Title 1"/>
          <p:cNvSpPr>
            <a:spLocks noGrp="1"/>
          </p:cNvSpPr>
          <p:nvPr>
            <p:ph type="title"/>
          </p:nvPr>
        </p:nvSpPr>
        <p:spPr>
          <a:xfrm>
            <a:off x="457200" y="118872"/>
            <a:ext cx="8229600" cy="566928"/>
          </a:xfrm>
        </p:spPr>
        <p:txBody>
          <a:bodyPr>
            <a:normAutofit fontScale="90000"/>
          </a:bodyPr>
          <a:lstStyle/>
          <a:p>
            <a:r>
              <a:rPr lang="en-US" b="0" dirty="0" err="1" smtClean="0"/>
              <a:t>FAST.Farm</a:t>
            </a:r>
            <a:r>
              <a:rPr lang="en-US" dirty="0" smtClean="0"/>
              <a:t> </a:t>
            </a:r>
            <a:r>
              <a:rPr lang="en-US" dirty="0" err="1" smtClean="0"/>
              <a:t>Submodel</a:t>
            </a:r>
            <a:r>
              <a:rPr lang="en-US" dirty="0" smtClean="0"/>
              <a:t> Hierarchy</a:t>
            </a:r>
            <a:endParaRPr lang="en-US" sz="2000" dirty="0"/>
          </a:p>
        </p:txBody>
      </p:sp>
      <p:sp>
        <p:nvSpPr>
          <p:cNvPr id="2" name="Oval 1"/>
          <p:cNvSpPr/>
          <p:nvPr/>
        </p:nvSpPr>
        <p:spPr>
          <a:xfrm>
            <a:off x="5638800" y="5577840"/>
            <a:ext cx="2133600" cy="1143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6"/>
          <p:cNvSpPr>
            <a:spLocks noChangeArrowheads="1"/>
          </p:cNvSpPr>
          <p:nvPr/>
        </p:nvSpPr>
        <p:spPr bwMode="auto">
          <a:xfrm>
            <a:off x="6477000" y="4641742"/>
            <a:ext cx="2514600" cy="3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marL="228600" indent="-228600" defTabSz="923925" eaLnBrk="0" hangingPunct="0">
              <a:spcBef>
                <a:spcPct val="20000"/>
              </a:spcBef>
              <a:buChar char="•"/>
              <a:defRPr sz="2400">
                <a:solidFill>
                  <a:srgbClr val="0959A5"/>
                </a:solidFill>
                <a:latin typeface="Arial" charset="0"/>
                <a:ea typeface="ＭＳ Ｐゴシック" pitchFamily="34" charset="-128"/>
              </a:defRPr>
            </a:lvl1pPr>
            <a:lvl2pPr marL="742950" indent="-285750" defTabSz="923925" eaLnBrk="0" hangingPunct="0">
              <a:spcBef>
                <a:spcPct val="20000"/>
              </a:spcBef>
              <a:buChar char="–"/>
              <a:defRPr sz="2000">
                <a:solidFill>
                  <a:srgbClr val="0959A5"/>
                </a:solidFill>
                <a:latin typeface="Arial" charset="0"/>
                <a:ea typeface="ＭＳ Ｐゴシック" pitchFamily="34" charset="-128"/>
              </a:defRPr>
            </a:lvl2pPr>
            <a:lvl3pPr marL="1143000" indent="-228600" defTabSz="923925" eaLnBrk="0" hangingPunct="0">
              <a:spcBef>
                <a:spcPct val="20000"/>
              </a:spcBef>
              <a:buChar char="•"/>
              <a:defRPr>
                <a:solidFill>
                  <a:srgbClr val="0959A5"/>
                </a:solidFill>
                <a:latin typeface="Arial" charset="0"/>
                <a:ea typeface="ＭＳ Ｐゴシック" pitchFamily="34" charset="-128"/>
              </a:defRPr>
            </a:lvl3pPr>
            <a:lvl4pPr marL="1600200" indent="-228600" defTabSz="923925" eaLnBrk="0" hangingPunct="0">
              <a:spcBef>
                <a:spcPct val="20000"/>
              </a:spcBef>
              <a:buChar char="–"/>
              <a:defRPr sz="1600">
                <a:solidFill>
                  <a:srgbClr val="0959A5"/>
                </a:solidFill>
                <a:latin typeface="Arial" charset="0"/>
                <a:ea typeface="ＭＳ Ｐゴシック" pitchFamily="34" charset="-128"/>
              </a:defRPr>
            </a:lvl4pPr>
            <a:lvl5pPr marL="2057400" indent="-228600" defTabSz="923925" eaLnBrk="0" hangingPunct="0">
              <a:spcBef>
                <a:spcPct val="20000"/>
              </a:spcBef>
              <a:buChar char="»"/>
              <a:defRPr sz="1600">
                <a:solidFill>
                  <a:srgbClr val="0959A5"/>
                </a:solidFill>
                <a:latin typeface="Arial" charset="0"/>
                <a:ea typeface="ＭＳ Ｐゴシック" pitchFamily="34" charset="-128"/>
              </a:defRPr>
            </a:lvl5pPr>
            <a:lvl6pPr marL="25146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defTabSz="923925"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a:spcBef>
                <a:spcPct val="0"/>
              </a:spcBef>
              <a:buFontTx/>
              <a:buNone/>
            </a:pPr>
            <a:r>
              <a:rPr lang="en-US" altLang="en-US" sz="1600" i="1" dirty="0" smtClean="0">
                <a:solidFill>
                  <a:srgbClr val="FF0000"/>
                </a:solidFill>
              </a:rPr>
              <a:t>Not currently planned;</a:t>
            </a:r>
          </a:p>
          <a:p>
            <a:pPr algn="ctr">
              <a:spcBef>
                <a:spcPct val="0"/>
              </a:spcBef>
              <a:buFontTx/>
              <a:buNone/>
            </a:pPr>
            <a:r>
              <a:rPr lang="en-US" altLang="en-US" sz="1600" i="1" dirty="0" smtClean="0">
                <a:solidFill>
                  <a:srgbClr val="FF0000"/>
                </a:solidFill>
              </a:rPr>
              <a:t>perhaps consider in</a:t>
            </a:r>
          </a:p>
          <a:p>
            <a:pPr algn="ctr">
              <a:spcBef>
                <a:spcPct val="0"/>
              </a:spcBef>
              <a:buFontTx/>
              <a:buNone/>
            </a:pPr>
            <a:r>
              <a:rPr lang="en-US" altLang="en-US" sz="1600" i="1" dirty="0" smtClean="0">
                <a:solidFill>
                  <a:srgbClr val="FF0000"/>
                </a:solidFill>
              </a:rPr>
              <a:t>future</a:t>
            </a:r>
            <a:endParaRPr lang="en-US" altLang="en-US" sz="1600" i="1" dirty="0">
              <a:solidFill>
                <a:srgbClr val="FF0000"/>
              </a:solidFill>
            </a:endParaRPr>
          </a:p>
        </p:txBody>
      </p:sp>
      <p:cxnSp>
        <p:nvCxnSpPr>
          <p:cNvPr id="10" name="Straight Arrow Connector 9"/>
          <p:cNvCxnSpPr>
            <a:endCxn id="2" idx="7"/>
          </p:cNvCxnSpPr>
          <p:nvPr/>
        </p:nvCxnSpPr>
        <p:spPr>
          <a:xfrm flipH="1">
            <a:off x="7459942" y="5410200"/>
            <a:ext cx="236258" cy="335028"/>
          </a:xfrm>
          <a:prstGeom prst="straightConnector1">
            <a:avLst/>
          </a:prstGeom>
          <a:ln w="25400">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1610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Ambient Wind</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cxnSp>
        <p:nvCxnSpPr>
          <p:cNvPr id="6" name="AutoShape 5"/>
          <p:cNvCxnSpPr>
            <a:cxnSpLocks noChangeShapeType="1"/>
            <a:stCxn id="9" idx="2"/>
            <a:endCxn id="7" idx="1"/>
          </p:cNvCxnSpPr>
          <p:nvPr/>
        </p:nvCxnSpPr>
        <p:spPr bwMode="auto">
          <a:xfrm>
            <a:off x="2413035" y="5299074"/>
            <a:ext cx="253965" cy="1"/>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 name="AutoShape 19"/>
          <p:cNvSpPr>
            <a:spLocks noChangeArrowheads="1"/>
          </p:cNvSpPr>
          <p:nvPr/>
        </p:nvSpPr>
        <p:spPr bwMode="auto">
          <a:xfrm>
            <a:off x="5867400" y="4648200"/>
            <a:ext cx="3185281" cy="1295400"/>
          </a:xfrm>
          <a:prstGeom prst="parallelogram">
            <a:avLst>
              <a:gd name="adj" fmla="val 7680"/>
            </a:avLst>
          </a:prstGeom>
          <a:solidFill>
            <a:srgbClr val="0959A5"/>
          </a:solidFill>
          <a:ln>
            <a:noFill/>
          </a:ln>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Outputs:</a:t>
            </a:r>
          </a:p>
          <a:p>
            <a:pPr marL="228600" indent="-228600" eaLnBrk="1" hangingPunct="1">
              <a:spcBef>
                <a:spcPct val="0"/>
              </a:spcBef>
              <a:defRPr/>
            </a:pPr>
            <a:r>
              <a:rPr lang="en-US" altLang="en-US" sz="2000" dirty="0">
                <a:solidFill>
                  <a:schemeClr val="bg1"/>
                </a:solidFill>
              </a:rPr>
              <a:t>Ambient </a:t>
            </a:r>
            <a:r>
              <a:rPr lang="en-US" altLang="en-US" sz="2000" dirty="0" smtClean="0">
                <a:solidFill>
                  <a:schemeClr val="bg1"/>
                </a:solidFill>
              </a:rPr>
              <a:t>wind </a:t>
            </a:r>
            <a:r>
              <a:rPr lang="en-US" altLang="en-US" sz="2000" dirty="0" smtClean="0">
                <a:solidFill>
                  <a:schemeClr val="bg1"/>
                </a:solidFill>
              </a:rPr>
              <a:t>speed throughout </a:t>
            </a:r>
            <a:r>
              <a:rPr lang="en-US" altLang="en-US" sz="2000" dirty="0" smtClean="0">
                <a:solidFill>
                  <a:schemeClr val="bg1"/>
                </a:solidFill>
              </a:rPr>
              <a:t>domain</a:t>
            </a:r>
          </a:p>
          <a:p>
            <a:pPr marL="228600" indent="-228600" eaLnBrk="1" hangingPunct="1">
              <a:spcBef>
                <a:spcPct val="0"/>
              </a:spcBef>
              <a:defRPr/>
            </a:pPr>
            <a:r>
              <a:rPr lang="en-US" altLang="en-US" sz="2000" dirty="0" smtClean="0">
                <a:solidFill>
                  <a:schemeClr val="bg1"/>
                </a:solidFill>
              </a:rPr>
              <a:t>Ambient TI</a:t>
            </a:r>
            <a:endParaRPr lang="en-US" altLang="en-US" sz="2000" dirty="0">
              <a:solidFill>
                <a:schemeClr val="bg1"/>
              </a:solidFill>
            </a:endParaRPr>
          </a:p>
        </p:txBody>
      </p:sp>
      <p:sp>
        <p:nvSpPr>
          <p:cNvPr id="9" name="AutoShape 54"/>
          <p:cNvSpPr>
            <a:spLocks noChangeArrowheads="1"/>
          </p:cNvSpPr>
          <p:nvPr/>
        </p:nvSpPr>
        <p:spPr bwMode="auto">
          <a:xfrm>
            <a:off x="76201" y="4994274"/>
            <a:ext cx="2362199" cy="609600"/>
          </a:xfrm>
          <a:prstGeom prst="parallelogram">
            <a:avLst>
              <a:gd name="adj" fmla="val 8322"/>
            </a:avLst>
          </a:prstGeom>
          <a:solidFill>
            <a:srgbClr val="0959A5"/>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Inputs:</a:t>
            </a:r>
          </a:p>
          <a:p>
            <a:pPr marL="228600" indent="-228600" eaLnBrk="1" hangingPunct="1">
              <a:spcBef>
                <a:spcPct val="0"/>
              </a:spcBef>
              <a:defRPr/>
            </a:pPr>
            <a:r>
              <a:rPr lang="en-US" altLang="en-US" sz="2000" dirty="0" smtClean="0">
                <a:solidFill>
                  <a:schemeClr val="bg1"/>
                </a:solidFill>
              </a:rPr>
              <a:t>N/A</a:t>
            </a:r>
          </a:p>
        </p:txBody>
      </p:sp>
      <p:cxnSp>
        <p:nvCxnSpPr>
          <p:cNvPr id="10" name="AutoShape 59"/>
          <p:cNvCxnSpPr>
            <a:cxnSpLocks noChangeShapeType="1"/>
            <a:stCxn id="7" idx="3"/>
            <a:endCxn id="8" idx="5"/>
          </p:cNvCxnSpPr>
          <p:nvPr/>
        </p:nvCxnSpPr>
        <p:spPr bwMode="auto">
          <a:xfrm flipV="1">
            <a:off x="5631240" y="5295900"/>
            <a:ext cx="285903" cy="3175"/>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 name="AutoShape 115"/>
          <p:cNvSpPr>
            <a:spLocks noChangeArrowheads="1"/>
          </p:cNvSpPr>
          <p:nvPr/>
        </p:nvSpPr>
        <p:spPr bwMode="auto">
          <a:xfrm>
            <a:off x="2667000" y="3663949"/>
            <a:ext cx="2964240" cy="3651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eaLnBrk="1" hangingPunct="1">
              <a:spcBef>
                <a:spcPct val="0"/>
              </a:spcBef>
              <a:buFontTx/>
              <a:buNone/>
            </a:pPr>
            <a:r>
              <a:rPr lang="en-US" altLang="en-US" b="1" dirty="0" smtClean="0">
                <a:solidFill>
                  <a:srgbClr val="333333"/>
                </a:solidFill>
                <a:cs typeface="Arial" charset="0"/>
              </a:rPr>
              <a:t>Ambient Wind</a:t>
            </a:r>
            <a:endParaRPr lang="en-US" altLang="en-US" sz="2000" b="1" dirty="0">
              <a:solidFill>
                <a:srgbClr val="333333"/>
              </a:solidFill>
              <a:cs typeface="Arial" charset="0"/>
            </a:endParaRPr>
          </a:p>
        </p:txBody>
      </p:sp>
      <p:sp>
        <p:nvSpPr>
          <p:cNvPr id="7" name="Rectangle 18"/>
          <p:cNvSpPr>
            <a:spLocks noChangeArrowheads="1"/>
          </p:cNvSpPr>
          <p:nvPr/>
        </p:nvSpPr>
        <p:spPr bwMode="auto">
          <a:xfrm>
            <a:off x="2667000" y="4044949"/>
            <a:ext cx="2964240" cy="2508251"/>
          </a:xfrm>
          <a:prstGeom prst="rect">
            <a:avLst/>
          </a:prstGeom>
          <a:solidFill>
            <a:srgbClr val="FFFFCC"/>
          </a:solidFill>
          <a:ln w="63500" algn="ctr">
            <a:solidFill>
              <a:srgbClr val="000000"/>
            </a:solidFill>
            <a:miter lim="800000"/>
            <a:headEnd/>
            <a:tailEnd/>
          </a:ln>
        </p:spPr>
        <p:txBody>
          <a:bodyPr wrap="square" lIns="91440" tIns="0" rIns="91440" bIns="0" anchor="ctr"/>
          <a:lstStyle>
            <a:lvl1pPr marL="228600" indent="-228600"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eaLnBrk="1" hangingPunct="1">
              <a:spcBef>
                <a:spcPct val="0"/>
              </a:spcBef>
              <a:buFontTx/>
              <a:buNone/>
            </a:pPr>
            <a:r>
              <a:rPr lang="en-US" altLang="en-US" sz="2000" b="1" dirty="0" smtClean="0">
                <a:solidFill>
                  <a:srgbClr val="333333"/>
                </a:solidFill>
                <a:cs typeface="Arial" charset="0"/>
              </a:rPr>
              <a:t>States</a:t>
            </a:r>
            <a:r>
              <a:rPr lang="en-US" altLang="en-US" sz="2000" b="1" dirty="0">
                <a:solidFill>
                  <a:srgbClr val="333333"/>
                </a:solidFill>
                <a:cs typeface="Arial" charset="0"/>
              </a:rPr>
              <a:t>:</a:t>
            </a:r>
          </a:p>
          <a:p>
            <a:pPr eaLnBrk="1" hangingPunct="1">
              <a:spcBef>
                <a:spcPct val="0"/>
              </a:spcBef>
            </a:pPr>
            <a:r>
              <a:rPr lang="en-US" altLang="en-US" sz="2000" dirty="0" smtClean="0">
                <a:cs typeface="Arial" charset="0"/>
              </a:rPr>
              <a:t>N/A</a:t>
            </a:r>
            <a:endParaRPr lang="en-US" altLang="en-US" sz="2000" dirty="0">
              <a:cs typeface="Arial" charset="0"/>
            </a:endParaRPr>
          </a:p>
          <a:p>
            <a:pPr eaLnBrk="1" hangingPunct="1">
              <a:spcBef>
                <a:spcPct val="0"/>
              </a:spcBef>
            </a:pPr>
            <a:endParaRPr lang="en-US" altLang="en-US" sz="2000" dirty="0">
              <a:cs typeface="Arial" charset="0"/>
            </a:endParaRPr>
          </a:p>
          <a:p>
            <a:pPr eaLnBrk="1" hangingPunct="1">
              <a:spcBef>
                <a:spcPct val="0"/>
              </a:spcBef>
              <a:buFontTx/>
              <a:buNone/>
            </a:pPr>
            <a:r>
              <a:rPr lang="en-US" altLang="en-US" sz="2000" b="1" dirty="0">
                <a:solidFill>
                  <a:srgbClr val="333333"/>
                </a:solidFill>
                <a:cs typeface="Arial" charset="0"/>
              </a:rPr>
              <a:t>Parameters:</a:t>
            </a:r>
          </a:p>
          <a:p>
            <a:pPr eaLnBrk="1" hangingPunct="1">
              <a:spcBef>
                <a:spcPct val="0"/>
              </a:spcBef>
            </a:pPr>
            <a:r>
              <a:rPr lang="en-US" altLang="en-US" sz="2000" dirty="0" smtClean="0">
                <a:cs typeface="Arial" charset="0"/>
              </a:rPr>
              <a:t>Spatial discretization</a:t>
            </a:r>
          </a:p>
          <a:p>
            <a:pPr eaLnBrk="1" hangingPunct="1">
              <a:spcBef>
                <a:spcPct val="0"/>
              </a:spcBef>
            </a:pPr>
            <a:r>
              <a:rPr lang="en-US" altLang="en-US" sz="2000" dirty="0" smtClean="0">
                <a:cs typeface="Arial" charset="0"/>
              </a:rPr>
              <a:t>Ambient wind speeds from precursor </a:t>
            </a:r>
            <a:r>
              <a:rPr lang="en-US" altLang="en-US" sz="2000" b="1" dirty="0" err="1" smtClean="0">
                <a:cs typeface="Arial" charset="0"/>
              </a:rPr>
              <a:t>ABLSolver</a:t>
            </a:r>
            <a:r>
              <a:rPr lang="en-US" altLang="en-US" sz="2000" dirty="0" smtClean="0">
                <a:cs typeface="Arial" charset="0"/>
              </a:rPr>
              <a:t> simulation</a:t>
            </a:r>
            <a:endParaRPr lang="en-US" altLang="en-US" sz="2000" dirty="0">
              <a:cs typeface="Arial" charset="0"/>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066800"/>
            <a:ext cx="4404479" cy="1848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TextBox 62"/>
          <p:cNvSpPr txBox="1"/>
          <p:nvPr/>
        </p:nvSpPr>
        <p:spPr>
          <a:xfrm>
            <a:off x="76200" y="765512"/>
            <a:ext cx="5029200" cy="2862322"/>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Processes ambient wind across wind farm from </a:t>
            </a:r>
            <a:r>
              <a:rPr lang="en-US" sz="2400" dirty="0" smtClean="0"/>
              <a:t>a precursor </a:t>
            </a:r>
            <a:r>
              <a:rPr lang="en-US" sz="2400" b="1" dirty="0" err="1" smtClean="0"/>
              <a:t>ABLSolver</a:t>
            </a:r>
            <a:r>
              <a:rPr lang="en-US" sz="2400" dirty="0" smtClean="0"/>
              <a:t> simulation</a:t>
            </a:r>
          </a:p>
          <a:p>
            <a:pPr marL="285750" indent="-285750">
              <a:buFont typeface="Arial" panose="020B0604020202020204" pitchFamily="34" charset="0"/>
              <a:buChar char="•"/>
            </a:pPr>
            <a:r>
              <a:rPr lang="en-US" sz="2400" dirty="0" smtClean="0"/>
              <a:t>Need 3D wind data where wakes may reside:</a:t>
            </a:r>
          </a:p>
          <a:p>
            <a:pPr marL="800100" lvl="1" indent="-342900">
              <a:buFont typeface="Arial" panose="020B0604020202020204" pitchFamily="34" charset="0"/>
              <a:buChar char="–"/>
            </a:pPr>
            <a:r>
              <a:rPr lang="en-US" sz="2000" dirty="0"/>
              <a:t>Will be spatially averaged across wake planes, so only need low </a:t>
            </a:r>
            <a:r>
              <a:rPr lang="en-US" sz="2000" dirty="0" smtClean="0"/>
              <a:t>resolution</a:t>
            </a:r>
          </a:p>
          <a:p>
            <a:pPr marL="800100" lvl="1" indent="-342900">
              <a:buFont typeface="Arial" panose="020B0604020202020204" pitchFamily="34" charset="0"/>
              <a:buChar char="–"/>
            </a:pPr>
            <a:r>
              <a:rPr lang="en-US" sz="2000" dirty="0" smtClean="0"/>
              <a:t>Need higher resolution around rotor(s)</a:t>
            </a:r>
            <a:endParaRPr lang="en-US" sz="2000" dirty="0"/>
          </a:p>
        </p:txBody>
      </p:sp>
    </p:spTree>
    <p:extLst>
      <p:ext uri="{BB962C8B-B14F-4D97-AF65-F5344CB8AC3E}">
        <p14:creationId xmlns:p14="http://schemas.microsoft.com/office/powerpoint/2010/main" val="29007361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Super Controller</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sp>
        <p:nvSpPr>
          <p:cNvPr id="63" name="TextBox 62"/>
          <p:cNvSpPr txBox="1"/>
          <p:nvPr/>
        </p:nvSpPr>
        <p:spPr>
          <a:xfrm>
            <a:off x="76200" y="765512"/>
            <a:ext cx="563880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Solves wind farm super controller dynamics</a:t>
            </a:r>
          </a:p>
          <a:p>
            <a:pPr marL="285750" indent="-285750">
              <a:buFont typeface="Arial" panose="020B0604020202020204" pitchFamily="34" charset="0"/>
              <a:buChar char="•"/>
            </a:pPr>
            <a:r>
              <a:rPr lang="en-US" sz="2400" dirty="0" smtClean="0"/>
              <a:t>Perhaps identical to </a:t>
            </a:r>
            <a:r>
              <a:rPr lang="en-US" sz="2400" b="1" dirty="0" smtClean="0"/>
              <a:t>SOWFA</a:t>
            </a:r>
            <a:r>
              <a:rPr lang="en-US" sz="2400" dirty="0" smtClean="0"/>
              <a:t>’s super controller</a:t>
            </a:r>
            <a:endParaRPr lang="en-US" sz="2400" b="1" dirty="0" smtClean="0"/>
          </a:p>
        </p:txBody>
      </p:sp>
      <p:cxnSp>
        <p:nvCxnSpPr>
          <p:cNvPr id="12" name="AutoShape 5"/>
          <p:cNvCxnSpPr>
            <a:cxnSpLocks noChangeShapeType="1"/>
            <a:stCxn id="14" idx="2"/>
            <a:endCxn id="17" idx="1"/>
          </p:cNvCxnSpPr>
          <p:nvPr/>
        </p:nvCxnSpPr>
        <p:spPr bwMode="auto">
          <a:xfrm flipV="1">
            <a:off x="2926185" y="5103813"/>
            <a:ext cx="274215" cy="1587"/>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 name="AutoShape 19"/>
          <p:cNvSpPr>
            <a:spLocks noChangeArrowheads="1"/>
          </p:cNvSpPr>
          <p:nvPr/>
        </p:nvSpPr>
        <p:spPr bwMode="auto">
          <a:xfrm>
            <a:off x="6415920" y="4419600"/>
            <a:ext cx="2651880" cy="1371600"/>
          </a:xfrm>
          <a:prstGeom prst="parallelogram">
            <a:avLst>
              <a:gd name="adj" fmla="val 7680"/>
            </a:avLst>
          </a:prstGeom>
          <a:solidFill>
            <a:srgbClr val="0959A5"/>
          </a:solidFill>
          <a:ln>
            <a:noFill/>
          </a:ln>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Outputs:</a:t>
            </a:r>
          </a:p>
          <a:p>
            <a:pPr marL="228600" indent="-228600" eaLnBrk="1" hangingPunct="1">
              <a:spcBef>
                <a:spcPct val="0"/>
              </a:spcBef>
              <a:defRPr/>
            </a:pPr>
            <a:r>
              <a:rPr lang="en-US" altLang="en-US" sz="2000" dirty="0" smtClean="0">
                <a:solidFill>
                  <a:schemeClr val="bg1"/>
                </a:solidFill>
              </a:rPr>
              <a:t>Commands to individual </a:t>
            </a:r>
            <a:r>
              <a:rPr lang="en-US" altLang="en-US" sz="2000" dirty="0" smtClean="0">
                <a:solidFill>
                  <a:schemeClr val="bg1"/>
                </a:solidFill>
              </a:rPr>
              <a:t>turbine(s</a:t>
            </a:r>
            <a:r>
              <a:rPr lang="en-US" altLang="en-US" sz="2000" dirty="0" smtClean="0">
                <a:solidFill>
                  <a:schemeClr val="bg1"/>
                </a:solidFill>
              </a:rPr>
              <a:t>)</a:t>
            </a:r>
          </a:p>
        </p:txBody>
      </p:sp>
      <p:sp>
        <p:nvSpPr>
          <p:cNvPr id="14" name="AutoShape 54"/>
          <p:cNvSpPr>
            <a:spLocks noChangeArrowheads="1"/>
          </p:cNvSpPr>
          <p:nvPr/>
        </p:nvSpPr>
        <p:spPr bwMode="auto">
          <a:xfrm>
            <a:off x="76201" y="4191000"/>
            <a:ext cx="2926080" cy="1828800"/>
          </a:xfrm>
          <a:prstGeom prst="parallelogram">
            <a:avLst>
              <a:gd name="adj" fmla="val 8322"/>
            </a:avLst>
          </a:prstGeom>
          <a:solidFill>
            <a:srgbClr val="0959A5"/>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Inputs:</a:t>
            </a:r>
          </a:p>
          <a:p>
            <a:pPr marL="228600" indent="-228600" eaLnBrk="1" hangingPunct="1">
              <a:spcBef>
                <a:spcPct val="0"/>
              </a:spcBef>
              <a:defRPr/>
            </a:pPr>
            <a:r>
              <a:rPr lang="en-US" altLang="en-US" sz="2000" dirty="0" smtClean="0">
                <a:solidFill>
                  <a:schemeClr val="bg1"/>
                </a:solidFill>
              </a:rPr>
              <a:t>Commands from individual turbine(s)</a:t>
            </a:r>
            <a:endParaRPr lang="en-US" altLang="en-US" sz="2000" dirty="0" smtClean="0">
              <a:solidFill>
                <a:schemeClr val="bg1"/>
              </a:solidFill>
            </a:endParaRPr>
          </a:p>
          <a:p>
            <a:pPr marL="228600" indent="-228600" eaLnBrk="1" hangingPunct="1">
              <a:spcBef>
                <a:spcPct val="0"/>
              </a:spcBef>
              <a:defRPr/>
            </a:pPr>
            <a:r>
              <a:rPr lang="en-US" altLang="en-US" sz="2000" dirty="0" smtClean="0">
                <a:solidFill>
                  <a:schemeClr val="bg1"/>
                </a:solidFill>
              </a:rPr>
              <a:t>Wind measurements</a:t>
            </a:r>
          </a:p>
        </p:txBody>
      </p:sp>
      <p:cxnSp>
        <p:nvCxnSpPr>
          <p:cNvPr id="15" name="AutoShape 59"/>
          <p:cNvCxnSpPr>
            <a:cxnSpLocks noChangeShapeType="1"/>
            <a:stCxn id="17" idx="3"/>
            <a:endCxn id="13" idx="5"/>
          </p:cNvCxnSpPr>
          <p:nvPr/>
        </p:nvCxnSpPr>
        <p:spPr bwMode="auto">
          <a:xfrm>
            <a:off x="6172200" y="5103813"/>
            <a:ext cx="296389" cy="1587"/>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6" name="AutoShape 115"/>
          <p:cNvSpPr>
            <a:spLocks noChangeArrowheads="1"/>
          </p:cNvSpPr>
          <p:nvPr/>
        </p:nvSpPr>
        <p:spPr bwMode="auto">
          <a:xfrm>
            <a:off x="3200400" y="3222625"/>
            <a:ext cx="2971800" cy="3651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eaLnBrk="1" hangingPunct="1">
              <a:spcBef>
                <a:spcPct val="0"/>
              </a:spcBef>
              <a:buFontTx/>
              <a:buNone/>
            </a:pPr>
            <a:r>
              <a:rPr lang="en-US" altLang="en-US" b="1" dirty="0" smtClean="0">
                <a:solidFill>
                  <a:srgbClr val="333333"/>
                </a:solidFill>
                <a:cs typeface="Arial" charset="0"/>
              </a:rPr>
              <a:t>Super Controller</a:t>
            </a:r>
            <a:endParaRPr lang="en-US" altLang="en-US" sz="2000" b="1" dirty="0">
              <a:solidFill>
                <a:srgbClr val="333333"/>
              </a:solidFill>
              <a:cs typeface="Arial" charset="0"/>
            </a:endParaRPr>
          </a:p>
        </p:txBody>
      </p:sp>
      <p:sp>
        <p:nvSpPr>
          <p:cNvPr id="17" name="Rectangle 18"/>
          <p:cNvSpPr>
            <a:spLocks noChangeArrowheads="1"/>
          </p:cNvSpPr>
          <p:nvPr/>
        </p:nvSpPr>
        <p:spPr bwMode="auto">
          <a:xfrm>
            <a:off x="3200400" y="3654425"/>
            <a:ext cx="2971800" cy="2898775"/>
          </a:xfrm>
          <a:prstGeom prst="rect">
            <a:avLst/>
          </a:prstGeom>
          <a:solidFill>
            <a:srgbClr val="FFFFCC"/>
          </a:solidFill>
          <a:ln w="63500" algn="ctr">
            <a:solidFill>
              <a:srgbClr val="000000"/>
            </a:solidFill>
            <a:miter lim="800000"/>
            <a:headEnd/>
            <a:tailEnd/>
          </a:ln>
        </p:spPr>
        <p:txBody>
          <a:bodyPr wrap="square" lIns="91440" tIns="0" rIns="91440" bIns="0" anchor="ctr"/>
          <a:lstStyle>
            <a:lvl1pPr marL="228600" indent="-228600"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eaLnBrk="1" hangingPunct="1">
              <a:spcBef>
                <a:spcPct val="0"/>
              </a:spcBef>
              <a:buFontTx/>
              <a:buNone/>
            </a:pPr>
            <a:r>
              <a:rPr lang="en-US" altLang="en-US" sz="2000" b="1" dirty="0" smtClean="0">
                <a:solidFill>
                  <a:srgbClr val="333333"/>
                </a:solidFill>
                <a:cs typeface="Arial" charset="0"/>
              </a:rPr>
              <a:t>Continuous states</a:t>
            </a:r>
            <a:r>
              <a:rPr lang="en-US" altLang="en-US" sz="2000" b="1" dirty="0">
                <a:solidFill>
                  <a:srgbClr val="333333"/>
                </a:solidFill>
                <a:cs typeface="Arial" charset="0"/>
              </a:rPr>
              <a:t>:</a:t>
            </a:r>
          </a:p>
          <a:p>
            <a:pPr eaLnBrk="1" hangingPunct="1">
              <a:spcBef>
                <a:spcPct val="0"/>
              </a:spcBef>
            </a:pPr>
            <a:r>
              <a:rPr lang="en-US" altLang="en-US" sz="2000" dirty="0" smtClean="0">
                <a:cs typeface="Arial" charset="0"/>
              </a:rPr>
              <a:t>Analog control signals</a:t>
            </a:r>
            <a:endParaRPr lang="en-US" altLang="en-US" sz="2000" dirty="0">
              <a:cs typeface="Arial" charset="0"/>
            </a:endParaRPr>
          </a:p>
          <a:p>
            <a:pPr eaLnBrk="1" hangingPunct="1">
              <a:spcBef>
                <a:spcPct val="0"/>
              </a:spcBef>
            </a:pPr>
            <a:endParaRPr lang="en-US" altLang="en-US" sz="2000" dirty="0" smtClean="0">
              <a:cs typeface="Arial" charset="0"/>
            </a:endParaRPr>
          </a:p>
          <a:p>
            <a:pPr eaLnBrk="1" hangingPunct="1">
              <a:spcBef>
                <a:spcPct val="0"/>
              </a:spcBef>
              <a:buFontTx/>
              <a:buNone/>
            </a:pPr>
            <a:r>
              <a:rPr lang="en-US" altLang="en-US" sz="2000" b="1" dirty="0" smtClean="0">
                <a:solidFill>
                  <a:srgbClr val="333333"/>
                </a:solidFill>
                <a:cs typeface="Arial" charset="0"/>
              </a:rPr>
              <a:t>Discrete states</a:t>
            </a:r>
            <a:r>
              <a:rPr lang="en-US" altLang="en-US" sz="2000" b="1" dirty="0">
                <a:solidFill>
                  <a:srgbClr val="333333"/>
                </a:solidFill>
                <a:cs typeface="Arial" charset="0"/>
              </a:rPr>
              <a:t>:</a:t>
            </a:r>
          </a:p>
          <a:p>
            <a:pPr eaLnBrk="1" hangingPunct="1">
              <a:spcBef>
                <a:spcPct val="0"/>
              </a:spcBef>
            </a:pPr>
            <a:r>
              <a:rPr lang="en-US" altLang="en-US" sz="2000" dirty="0" smtClean="0">
                <a:cs typeface="Arial" charset="0"/>
              </a:rPr>
              <a:t>Digital control </a:t>
            </a:r>
            <a:r>
              <a:rPr lang="en-US" altLang="en-US" sz="2000" dirty="0">
                <a:cs typeface="Arial" charset="0"/>
              </a:rPr>
              <a:t>signals</a:t>
            </a:r>
          </a:p>
          <a:p>
            <a:pPr eaLnBrk="1" hangingPunct="1">
              <a:spcBef>
                <a:spcPct val="0"/>
              </a:spcBef>
            </a:pPr>
            <a:endParaRPr lang="en-US" altLang="en-US" sz="2000" dirty="0">
              <a:cs typeface="Arial" charset="0"/>
            </a:endParaRPr>
          </a:p>
          <a:p>
            <a:pPr eaLnBrk="1" hangingPunct="1">
              <a:spcBef>
                <a:spcPct val="0"/>
              </a:spcBef>
              <a:buFontTx/>
              <a:buNone/>
            </a:pPr>
            <a:r>
              <a:rPr lang="en-US" altLang="en-US" sz="2000" b="1" dirty="0">
                <a:solidFill>
                  <a:srgbClr val="333333"/>
                </a:solidFill>
                <a:cs typeface="Arial" charset="0"/>
              </a:rPr>
              <a:t>Parameters:</a:t>
            </a:r>
          </a:p>
          <a:p>
            <a:pPr eaLnBrk="1" hangingPunct="1">
              <a:spcBef>
                <a:spcPct val="0"/>
              </a:spcBef>
            </a:pPr>
            <a:r>
              <a:rPr lang="en-US" altLang="en-US" sz="2000" dirty="0" smtClean="0">
                <a:cs typeface="Arial" charset="0"/>
              </a:rPr>
              <a:t>Controller gains</a:t>
            </a:r>
          </a:p>
          <a:p>
            <a:pPr eaLnBrk="1" hangingPunct="1">
              <a:spcBef>
                <a:spcPct val="0"/>
              </a:spcBef>
            </a:pPr>
            <a:r>
              <a:rPr lang="en-US" altLang="en-US" sz="2000" dirty="0" smtClean="0">
                <a:cs typeface="Arial" charset="0"/>
              </a:rPr>
              <a:t>Control limits</a:t>
            </a:r>
            <a:endParaRPr lang="en-US" altLang="en-US" sz="2000" dirty="0">
              <a:cs typeface="Arial" charset="0"/>
            </a:endParaRPr>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56764"/>
            <a:ext cx="3343275" cy="3299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48236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FAST</a:t>
            </a:r>
            <a:endParaRPr lang="en-US" sz="2000" dirty="0"/>
          </a:p>
        </p:txBody>
      </p:sp>
      <p:sp>
        <p:nvSpPr>
          <p:cNvPr id="3" name="Content Placeholder 2"/>
          <p:cNvSpPr>
            <a:spLocks noGrp="1"/>
          </p:cNvSpPr>
          <p:nvPr>
            <p:ph idx="1"/>
          </p:nvPr>
        </p:nvSpPr>
        <p:spPr/>
        <p:txBody>
          <a:bodyPr/>
          <a:lstStyle/>
          <a:p>
            <a:pPr marL="114300" indent="0">
              <a:buNone/>
            </a:pPr>
            <a:endParaRPr lang="en-US" dirty="0" smtClean="0"/>
          </a:p>
          <a:p>
            <a:endParaRPr lang="en-US" dirty="0"/>
          </a:p>
        </p:txBody>
      </p:sp>
      <p:sp>
        <p:nvSpPr>
          <p:cNvPr id="63" name="TextBox 62"/>
          <p:cNvSpPr txBox="1"/>
          <p:nvPr/>
        </p:nvSpPr>
        <p:spPr>
          <a:xfrm>
            <a:off x="76200" y="765512"/>
            <a:ext cx="5410200" cy="2862322"/>
          </a:xfrm>
          <a:prstGeom prst="rect">
            <a:avLst/>
          </a:prstGeom>
          <a:noFill/>
        </p:spPr>
        <p:txBody>
          <a:bodyPr wrap="square" rtlCol="0">
            <a:spAutoFit/>
          </a:bodyPr>
          <a:lstStyle/>
          <a:p>
            <a:pPr marL="285750" indent="-285750">
              <a:buFont typeface="Arial" panose="020B0604020202020204" pitchFamily="34" charset="0"/>
              <a:buChar char="•"/>
            </a:pPr>
            <a:r>
              <a:rPr lang="en-US" sz="2400" dirty="0"/>
              <a:t>Solves </a:t>
            </a:r>
            <a:r>
              <a:rPr lang="en-US" sz="2400" dirty="0" smtClean="0"/>
              <a:t>aero-hydro-servo-elastic dynamics for an individual wind turbine</a:t>
            </a:r>
            <a:endParaRPr lang="en-US" sz="2400" dirty="0"/>
          </a:p>
          <a:p>
            <a:pPr marL="285750" indent="-285750">
              <a:buFont typeface="Arial" panose="020B0604020202020204" pitchFamily="34" charset="0"/>
              <a:buChar char="•"/>
            </a:pPr>
            <a:r>
              <a:rPr lang="en-US" sz="2400" dirty="0"/>
              <a:t>One instance per </a:t>
            </a:r>
            <a:r>
              <a:rPr lang="en-US" sz="2400" dirty="0" smtClean="0"/>
              <a:t>rotor</a:t>
            </a:r>
          </a:p>
          <a:p>
            <a:pPr marL="285750" indent="-285750">
              <a:buFont typeface="Arial" panose="020B0604020202020204" pitchFamily="34" charset="0"/>
              <a:buChar char="•"/>
            </a:pPr>
            <a:r>
              <a:rPr lang="en-US" sz="2400" dirty="0" err="1" smtClean="0"/>
              <a:t>Subcycled</a:t>
            </a:r>
            <a:endParaRPr lang="en-US" sz="2400" dirty="0" smtClean="0"/>
          </a:p>
          <a:p>
            <a:pPr marL="285750" indent="-285750">
              <a:buFont typeface="Arial" panose="020B0604020202020204" pitchFamily="34" charset="0"/>
              <a:buChar char="•"/>
            </a:pPr>
            <a:r>
              <a:rPr lang="en-US" sz="2400" dirty="0" smtClean="0"/>
              <a:t>Wrapper for </a:t>
            </a:r>
            <a:r>
              <a:rPr lang="en-US" sz="2400" b="1" dirty="0" smtClean="0"/>
              <a:t>FAST</a:t>
            </a:r>
            <a:r>
              <a:rPr lang="en-US" sz="2400" b="1" dirty="0"/>
              <a:t> </a:t>
            </a:r>
            <a:r>
              <a:rPr lang="en-US" sz="2400" b="1" dirty="0" smtClean="0"/>
              <a:t>v8</a:t>
            </a:r>
            <a:r>
              <a:rPr lang="en-US" sz="2400" dirty="0" smtClean="0"/>
              <a:t>:</a:t>
            </a:r>
          </a:p>
          <a:p>
            <a:pPr marL="800100" lvl="1" indent="-342900">
              <a:buFont typeface="Arial" panose="020B0604020202020204" pitchFamily="34" charset="0"/>
              <a:buChar char="–"/>
            </a:pPr>
            <a:r>
              <a:rPr lang="en-US" sz="2000" dirty="0"/>
              <a:t>Similar to </a:t>
            </a:r>
            <a:r>
              <a:rPr lang="en-US" sz="2000" b="1" dirty="0" smtClean="0"/>
              <a:t>FAST v8 </a:t>
            </a:r>
            <a:r>
              <a:rPr lang="en-US" sz="2000" dirty="0" smtClean="0"/>
              <a:t>wrapper </a:t>
            </a:r>
            <a:r>
              <a:rPr lang="en-US" sz="2000" dirty="0"/>
              <a:t>for </a:t>
            </a:r>
            <a:r>
              <a:rPr lang="en-US" sz="2000" b="1" dirty="0"/>
              <a:t>SOWFA</a:t>
            </a:r>
            <a:r>
              <a:rPr lang="en-US" sz="2000" dirty="0"/>
              <a:t>, but different </a:t>
            </a:r>
            <a:r>
              <a:rPr lang="en-US" sz="2000" dirty="0" smtClean="0"/>
              <a:t>outputs</a:t>
            </a:r>
          </a:p>
          <a:p>
            <a:pPr marL="800100" lvl="1" indent="-342900">
              <a:buFont typeface="Arial" panose="020B0604020202020204" pitchFamily="34" charset="0"/>
              <a:buChar char="–"/>
            </a:pPr>
            <a:r>
              <a:rPr lang="en-US" sz="2000" b="1" dirty="0" smtClean="0"/>
              <a:t>FAST v8</a:t>
            </a:r>
            <a:r>
              <a:rPr lang="en-US" sz="2000" dirty="0" smtClean="0"/>
              <a:t> has many modules</a:t>
            </a:r>
            <a:endParaRPr lang="en-US" sz="2000" dirty="0"/>
          </a:p>
        </p:txBody>
      </p:sp>
      <p:cxnSp>
        <p:nvCxnSpPr>
          <p:cNvPr id="12" name="AutoShape 5"/>
          <p:cNvCxnSpPr>
            <a:cxnSpLocks noChangeShapeType="1"/>
            <a:stCxn id="14" idx="2"/>
            <a:endCxn id="17" idx="1"/>
          </p:cNvCxnSpPr>
          <p:nvPr/>
        </p:nvCxnSpPr>
        <p:spPr bwMode="auto">
          <a:xfrm flipV="1">
            <a:off x="2245909" y="5044083"/>
            <a:ext cx="344891" cy="1"/>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3" name="AutoShape 19"/>
          <p:cNvSpPr>
            <a:spLocks noChangeArrowheads="1"/>
          </p:cNvSpPr>
          <p:nvPr/>
        </p:nvSpPr>
        <p:spPr bwMode="auto">
          <a:xfrm>
            <a:off x="4433568" y="3505200"/>
            <a:ext cx="4634232" cy="3077766"/>
          </a:xfrm>
          <a:prstGeom prst="parallelogram">
            <a:avLst>
              <a:gd name="adj" fmla="val 7680"/>
            </a:avLst>
          </a:prstGeom>
          <a:solidFill>
            <a:srgbClr val="0959A5"/>
          </a:solidFill>
          <a:ln>
            <a:noFill/>
          </a:ln>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Outputs</a:t>
            </a:r>
            <a:r>
              <a:rPr lang="en-US" altLang="en-US" sz="2000" b="1" dirty="0" smtClean="0">
                <a:solidFill>
                  <a:schemeClr val="bg1">
                    <a:lumMod val="75000"/>
                  </a:schemeClr>
                </a:solidFill>
              </a:rPr>
              <a:t>:</a:t>
            </a:r>
          </a:p>
          <a:p>
            <a:pPr marL="228600" indent="-228600" eaLnBrk="1" hangingPunct="1">
              <a:spcBef>
                <a:spcPct val="0"/>
              </a:spcBef>
              <a:defRPr/>
            </a:pPr>
            <a:r>
              <a:rPr lang="en-US" altLang="en-US" sz="2000" dirty="0" smtClean="0">
                <a:solidFill>
                  <a:schemeClr val="bg1"/>
                </a:solidFill>
              </a:rPr>
              <a:t>Commands to super controller</a:t>
            </a:r>
            <a:endParaRPr lang="en-US" altLang="en-US" sz="2000" dirty="0">
              <a:solidFill>
                <a:schemeClr val="bg1"/>
              </a:solidFill>
            </a:endParaRPr>
          </a:p>
          <a:p>
            <a:pPr marL="228600" indent="-228600" eaLnBrk="1" hangingPunct="1">
              <a:spcBef>
                <a:spcPct val="0"/>
              </a:spcBef>
              <a:defRPr/>
            </a:pPr>
            <a:r>
              <a:rPr lang="en-US" altLang="en-US" sz="2000" dirty="0" smtClean="0">
                <a:solidFill>
                  <a:schemeClr val="bg1"/>
                </a:solidFill>
              </a:rPr>
              <a:t>Position </a:t>
            </a:r>
            <a:r>
              <a:rPr lang="en-US" altLang="en-US" sz="2000" dirty="0">
                <a:solidFill>
                  <a:schemeClr val="bg1"/>
                </a:solidFill>
              </a:rPr>
              <a:t>of hub</a:t>
            </a:r>
          </a:p>
          <a:p>
            <a:pPr marL="228600" indent="-228600" eaLnBrk="1" hangingPunct="1">
              <a:spcBef>
                <a:spcPct val="0"/>
              </a:spcBef>
              <a:defRPr/>
            </a:pPr>
            <a:r>
              <a:rPr lang="en-US" altLang="en-US" sz="2000" dirty="0">
                <a:solidFill>
                  <a:schemeClr val="bg1"/>
                </a:solidFill>
              </a:rPr>
              <a:t>Orientation of rotor centerline</a:t>
            </a:r>
          </a:p>
          <a:p>
            <a:pPr marL="228600" indent="-228600" eaLnBrk="1" hangingPunct="1">
              <a:spcBef>
                <a:spcPct val="0"/>
              </a:spcBef>
              <a:defRPr/>
            </a:pPr>
            <a:r>
              <a:rPr lang="en-US" altLang="en-US" sz="2000" dirty="0">
                <a:solidFill>
                  <a:schemeClr val="bg1"/>
                </a:solidFill>
              </a:rPr>
              <a:t>Rotor diameter</a:t>
            </a:r>
          </a:p>
          <a:p>
            <a:pPr marL="228600" indent="-228600" eaLnBrk="1" hangingPunct="1">
              <a:spcBef>
                <a:spcPct val="0"/>
              </a:spcBef>
              <a:defRPr/>
            </a:pPr>
            <a:r>
              <a:rPr lang="en-US" altLang="en-US" sz="2000" dirty="0" smtClean="0">
                <a:solidFill>
                  <a:schemeClr val="bg1"/>
                </a:solidFill>
              </a:rPr>
              <a:t>Rotor disk-avg. relative wind speed (ambient + deficits + motion), normal to disk</a:t>
            </a:r>
          </a:p>
          <a:p>
            <a:pPr marL="228600" indent="-228600" eaLnBrk="1" hangingPunct="1">
              <a:spcBef>
                <a:spcPct val="0"/>
              </a:spcBef>
              <a:defRPr/>
            </a:pPr>
            <a:r>
              <a:rPr lang="en-US" altLang="en-US" sz="2000" dirty="0" smtClean="0">
                <a:solidFill>
                  <a:schemeClr val="bg1"/>
                </a:solidFill>
              </a:rPr>
              <a:t>Azimuth-avg. normal-force </a:t>
            </a:r>
            <a:r>
              <a:rPr lang="en-US" altLang="en-US" sz="2000" dirty="0" err="1">
                <a:solidFill>
                  <a:schemeClr val="bg1"/>
                </a:solidFill>
              </a:rPr>
              <a:t>coef</a:t>
            </a:r>
            <a:r>
              <a:rPr lang="en-US" altLang="en-US" sz="2000" dirty="0">
                <a:solidFill>
                  <a:schemeClr val="bg1"/>
                </a:solidFill>
              </a:rPr>
              <a:t>., distributed radially</a:t>
            </a:r>
          </a:p>
        </p:txBody>
      </p:sp>
      <p:sp>
        <p:nvSpPr>
          <p:cNvPr id="14" name="AutoShape 54"/>
          <p:cNvSpPr>
            <a:spLocks noChangeArrowheads="1"/>
          </p:cNvSpPr>
          <p:nvPr/>
        </p:nvSpPr>
        <p:spPr bwMode="auto">
          <a:xfrm>
            <a:off x="76202" y="3634384"/>
            <a:ext cx="2263908" cy="2819399"/>
          </a:xfrm>
          <a:prstGeom prst="parallelogram">
            <a:avLst>
              <a:gd name="adj" fmla="val 8322"/>
            </a:avLst>
          </a:prstGeom>
          <a:solidFill>
            <a:srgbClr val="0959A5"/>
          </a:solidFill>
          <a:ln>
            <a:noFill/>
          </a:ln>
          <a:extLst>
            <a:ext uri="{91240B29-F687-4F45-9708-019B960494DF}">
              <a14:hiddenLine xmlns:a14="http://schemas.microsoft.com/office/drawing/2010/main" w="31750" algn="ctr">
                <a:solidFill>
                  <a:srgbClr val="000000"/>
                </a:solidFill>
                <a:miter lim="800000"/>
                <a:headEnd/>
                <a:tailEnd/>
              </a14:hiddenLine>
            </a:ext>
          </a:extLst>
        </p:spPr>
        <p:txBody>
          <a:bodyPr wrap="square" lIns="0" tIns="0" rIns="0" bIns="0" anchor="ctr"/>
          <a:lstStyle>
            <a:lvl1pPr eaLnBrk="0" hangingPunct="0">
              <a:spcBef>
                <a:spcPct val="20000"/>
              </a:spcBef>
              <a:buChar char="•"/>
              <a:defRPr sz="2400">
                <a:solidFill>
                  <a:srgbClr val="0959A5"/>
                </a:solidFill>
                <a:latin typeface="Arial" pitchFamily="34" charset="0"/>
                <a:ea typeface="ＭＳ Ｐゴシック" pitchFamily="34" charset="-128"/>
              </a:defRPr>
            </a:lvl1pPr>
            <a:lvl2pPr marL="742950" indent="-285750" eaLnBrk="0" hangingPunct="0">
              <a:spcBef>
                <a:spcPct val="20000"/>
              </a:spcBef>
              <a:buChar char="–"/>
              <a:defRPr sz="2000">
                <a:solidFill>
                  <a:srgbClr val="0959A5"/>
                </a:solidFill>
                <a:latin typeface="Arial" pitchFamily="34" charset="0"/>
                <a:ea typeface="ＭＳ Ｐゴシック" pitchFamily="34" charset="-128"/>
              </a:defRPr>
            </a:lvl2pPr>
            <a:lvl3pPr marL="1143000" indent="-228600" eaLnBrk="0" hangingPunct="0">
              <a:spcBef>
                <a:spcPct val="20000"/>
              </a:spcBef>
              <a:buChar char="•"/>
              <a:defRPr>
                <a:solidFill>
                  <a:srgbClr val="0959A5"/>
                </a:solidFill>
                <a:latin typeface="Arial" pitchFamily="34" charset="0"/>
                <a:ea typeface="ＭＳ Ｐゴシック" pitchFamily="34" charset="-128"/>
              </a:defRPr>
            </a:lvl3pPr>
            <a:lvl4pPr marL="1600200" indent="-228600" eaLnBrk="0" hangingPunct="0">
              <a:spcBef>
                <a:spcPct val="20000"/>
              </a:spcBef>
              <a:buChar char="–"/>
              <a:defRPr sz="1600">
                <a:solidFill>
                  <a:srgbClr val="0959A5"/>
                </a:solidFill>
                <a:latin typeface="Arial" pitchFamily="34" charset="0"/>
                <a:ea typeface="ＭＳ Ｐゴシック" pitchFamily="34" charset="-128"/>
              </a:defRPr>
            </a:lvl4pPr>
            <a:lvl5pPr marL="2057400" indent="-228600" eaLnBrk="0" hangingPunct="0">
              <a:spcBef>
                <a:spcPct val="20000"/>
              </a:spcBef>
              <a:buChar char="»"/>
              <a:defRPr sz="1600">
                <a:solidFill>
                  <a:srgbClr val="0959A5"/>
                </a:solidFill>
                <a:latin typeface="Arial" pitchFamily="34"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pitchFamily="34" charset="0"/>
                <a:ea typeface="ＭＳ Ｐゴシック" pitchFamily="34" charset="-128"/>
              </a:defRPr>
            </a:lvl9pPr>
          </a:lstStyle>
          <a:p>
            <a:pPr eaLnBrk="1" hangingPunct="1">
              <a:spcBef>
                <a:spcPct val="0"/>
              </a:spcBef>
              <a:buFontTx/>
              <a:buNone/>
              <a:defRPr/>
            </a:pPr>
            <a:r>
              <a:rPr lang="en-US" altLang="en-US" sz="2000" b="1" dirty="0" smtClean="0">
                <a:solidFill>
                  <a:schemeClr val="bg1">
                    <a:lumMod val="75000"/>
                  </a:schemeClr>
                </a:solidFill>
              </a:rPr>
              <a:t>Inputs:</a:t>
            </a:r>
          </a:p>
          <a:p>
            <a:pPr marL="228600" indent="-228600" eaLnBrk="1" hangingPunct="1">
              <a:spcBef>
                <a:spcPct val="0"/>
              </a:spcBef>
              <a:defRPr/>
            </a:pPr>
            <a:r>
              <a:rPr lang="en-US" altLang="en-US" sz="2000" dirty="0">
                <a:solidFill>
                  <a:schemeClr val="bg1"/>
                </a:solidFill>
              </a:rPr>
              <a:t>Commands from super controller</a:t>
            </a:r>
          </a:p>
          <a:p>
            <a:pPr marL="228600" indent="-228600" eaLnBrk="1" hangingPunct="1">
              <a:spcBef>
                <a:spcPct val="0"/>
              </a:spcBef>
              <a:defRPr/>
            </a:pPr>
            <a:r>
              <a:rPr lang="en-US" altLang="en-US" sz="2000" dirty="0" smtClean="0">
                <a:solidFill>
                  <a:schemeClr val="bg1"/>
                </a:solidFill>
              </a:rPr>
              <a:t>Disturbed </a:t>
            </a:r>
            <a:r>
              <a:rPr lang="en-US" altLang="en-US" sz="2000" dirty="0" smtClean="0">
                <a:solidFill>
                  <a:schemeClr val="bg1"/>
                </a:solidFill>
              </a:rPr>
              <a:t>wind </a:t>
            </a:r>
            <a:r>
              <a:rPr lang="en-US" altLang="en-US" sz="2000" dirty="0">
                <a:solidFill>
                  <a:schemeClr val="bg1"/>
                </a:solidFill>
              </a:rPr>
              <a:t>speed </a:t>
            </a:r>
            <a:r>
              <a:rPr lang="en-US" altLang="en-US" sz="2000" dirty="0" smtClean="0">
                <a:solidFill>
                  <a:schemeClr val="bg1"/>
                </a:solidFill>
              </a:rPr>
              <a:t> </a:t>
            </a:r>
            <a:r>
              <a:rPr lang="en-US" altLang="en-US" sz="2000" dirty="0">
                <a:solidFill>
                  <a:schemeClr val="bg1"/>
                </a:solidFill>
              </a:rPr>
              <a:t>(ambient + </a:t>
            </a:r>
            <a:r>
              <a:rPr lang="en-US" altLang="en-US" sz="2000" dirty="0" smtClean="0">
                <a:solidFill>
                  <a:schemeClr val="bg1"/>
                </a:solidFill>
              </a:rPr>
              <a:t>deficits) around </a:t>
            </a:r>
            <a:r>
              <a:rPr lang="en-US" altLang="en-US" sz="2000" dirty="0" smtClean="0">
                <a:solidFill>
                  <a:schemeClr val="bg1"/>
                </a:solidFill>
              </a:rPr>
              <a:t>rotor</a:t>
            </a:r>
            <a:endParaRPr lang="en-US" altLang="en-US" sz="2000" dirty="0" smtClean="0">
              <a:solidFill>
                <a:schemeClr val="bg1"/>
              </a:solidFill>
            </a:endParaRPr>
          </a:p>
        </p:txBody>
      </p:sp>
      <p:cxnSp>
        <p:nvCxnSpPr>
          <p:cNvPr id="15" name="AutoShape 59"/>
          <p:cNvCxnSpPr>
            <a:cxnSpLocks noChangeShapeType="1"/>
            <a:stCxn id="17" idx="3"/>
            <a:endCxn id="13" idx="5"/>
          </p:cNvCxnSpPr>
          <p:nvPr/>
        </p:nvCxnSpPr>
        <p:spPr bwMode="auto">
          <a:xfrm>
            <a:off x="4267200" y="5044083"/>
            <a:ext cx="284554" cy="0"/>
          </a:xfrm>
          <a:prstGeom prst="straightConnector1">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Rectangle 18"/>
          <p:cNvSpPr>
            <a:spLocks noChangeArrowheads="1"/>
          </p:cNvSpPr>
          <p:nvPr/>
        </p:nvSpPr>
        <p:spPr bwMode="auto">
          <a:xfrm>
            <a:off x="2590800" y="4243983"/>
            <a:ext cx="1676400" cy="1600200"/>
          </a:xfrm>
          <a:prstGeom prst="rect">
            <a:avLst/>
          </a:prstGeom>
          <a:solidFill>
            <a:srgbClr val="FFFFCC"/>
          </a:solidFill>
          <a:ln w="63500" algn="ctr">
            <a:solidFill>
              <a:srgbClr val="000000"/>
            </a:solidFill>
            <a:miter lim="800000"/>
            <a:headEnd/>
            <a:tailEnd/>
          </a:ln>
        </p:spPr>
        <p:txBody>
          <a:bodyPr wrap="square" lIns="91440" tIns="0" rIns="91440" bIns="0" anchor="ctr"/>
          <a:lstStyle>
            <a:lvl1pPr marL="228600" indent="-228600"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eaLnBrk="1" hangingPunct="1">
              <a:spcBef>
                <a:spcPct val="0"/>
              </a:spcBef>
              <a:buFontTx/>
              <a:buNone/>
            </a:pPr>
            <a:r>
              <a:rPr lang="en-US" altLang="en-US" sz="2000" b="1" dirty="0" smtClean="0">
                <a:solidFill>
                  <a:srgbClr val="333333"/>
                </a:solidFill>
                <a:cs typeface="Arial" charset="0"/>
              </a:rPr>
              <a:t>States</a:t>
            </a:r>
            <a:r>
              <a:rPr lang="en-US" altLang="en-US" sz="2000" b="1" dirty="0">
                <a:solidFill>
                  <a:srgbClr val="333333"/>
                </a:solidFill>
                <a:cs typeface="Arial" charset="0"/>
              </a:rPr>
              <a:t>:</a:t>
            </a:r>
          </a:p>
          <a:p>
            <a:pPr eaLnBrk="1" hangingPunct="1">
              <a:spcBef>
                <a:spcPct val="0"/>
              </a:spcBef>
            </a:pPr>
            <a:r>
              <a:rPr lang="en-US" altLang="en-US" sz="2000" dirty="0" smtClean="0">
                <a:cs typeface="Arial" charset="0"/>
              </a:rPr>
              <a:t>Many</a:t>
            </a:r>
            <a:endParaRPr lang="en-US" altLang="en-US" sz="2000" dirty="0">
              <a:cs typeface="Arial" charset="0"/>
            </a:endParaRPr>
          </a:p>
          <a:p>
            <a:pPr eaLnBrk="1" hangingPunct="1">
              <a:spcBef>
                <a:spcPct val="0"/>
              </a:spcBef>
            </a:pPr>
            <a:endParaRPr lang="en-US" altLang="en-US" sz="2000" dirty="0" smtClean="0">
              <a:cs typeface="Arial" charset="0"/>
            </a:endParaRPr>
          </a:p>
          <a:p>
            <a:pPr eaLnBrk="1" hangingPunct="1">
              <a:spcBef>
                <a:spcPct val="0"/>
              </a:spcBef>
              <a:buFontTx/>
              <a:buNone/>
            </a:pPr>
            <a:r>
              <a:rPr lang="en-US" altLang="en-US" sz="2000" b="1" dirty="0" smtClean="0">
                <a:solidFill>
                  <a:srgbClr val="333333"/>
                </a:solidFill>
                <a:cs typeface="Arial" charset="0"/>
              </a:rPr>
              <a:t>Parameters</a:t>
            </a:r>
            <a:r>
              <a:rPr lang="en-US" altLang="en-US" sz="2000" b="1" dirty="0">
                <a:solidFill>
                  <a:srgbClr val="333333"/>
                </a:solidFill>
                <a:cs typeface="Arial" charset="0"/>
              </a:rPr>
              <a:t>:</a:t>
            </a:r>
          </a:p>
          <a:p>
            <a:pPr eaLnBrk="1" hangingPunct="1">
              <a:spcBef>
                <a:spcPct val="0"/>
              </a:spcBef>
            </a:pPr>
            <a:r>
              <a:rPr lang="en-US" altLang="en-US" sz="2000" dirty="0" smtClean="0">
                <a:cs typeface="Arial" charset="0"/>
              </a:rPr>
              <a:t>Many</a:t>
            </a:r>
            <a:endParaRPr lang="en-US" altLang="en-US" sz="2000" dirty="0">
              <a:cs typeface="Arial" charset="0"/>
            </a:endParaRPr>
          </a:p>
        </p:txBody>
      </p:sp>
      <p:sp>
        <p:nvSpPr>
          <p:cNvPr id="16" name="AutoShape 115"/>
          <p:cNvSpPr>
            <a:spLocks noChangeArrowheads="1"/>
          </p:cNvSpPr>
          <p:nvPr/>
        </p:nvSpPr>
        <p:spPr bwMode="auto">
          <a:xfrm>
            <a:off x="2590800" y="3779441"/>
            <a:ext cx="1676400" cy="3651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2400">
                <a:solidFill>
                  <a:srgbClr val="0959A5"/>
                </a:solidFill>
                <a:latin typeface="Arial" charset="0"/>
                <a:ea typeface="ＭＳ Ｐゴシック" pitchFamily="34" charset="-128"/>
              </a:defRPr>
            </a:lvl1pPr>
            <a:lvl2pPr marL="742950" indent="-285750" eaLnBrk="0" hangingPunct="0">
              <a:spcBef>
                <a:spcPct val="20000"/>
              </a:spcBef>
              <a:buChar char="–"/>
              <a:defRPr sz="2000">
                <a:solidFill>
                  <a:srgbClr val="0959A5"/>
                </a:solidFill>
                <a:latin typeface="Arial" charset="0"/>
                <a:ea typeface="ＭＳ Ｐゴシック" pitchFamily="34" charset="-128"/>
              </a:defRPr>
            </a:lvl2pPr>
            <a:lvl3pPr marL="1143000" indent="-228600" eaLnBrk="0" hangingPunct="0">
              <a:spcBef>
                <a:spcPct val="20000"/>
              </a:spcBef>
              <a:buChar char="•"/>
              <a:defRPr>
                <a:solidFill>
                  <a:srgbClr val="0959A5"/>
                </a:solidFill>
                <a:latin typeface="Arial" charset="0"/>
                <a:ea typeface="ＭＳ Ｐゴシック" pitchFamily="34" charset="-128"/>
              </a:defRPr>
            </a:lvl3pPr>
            <a:lvl4pPr marL="1600200" indent="-228600" eaLnBrk="0" hangingPunct="0">
              <a:spcBef>
                <a:spcPct val="20000"/>
              </a:spcBef>
              <a:buChar char="–"/>
              <a:defRPr sz="1600">
                <a:solidFill>
                  <a:srgbClr val="0959A5"/>
                </a:solidFill>
                <a:latin typeface="Arial" charset="0"/>
                <a:ea typeface="ＭＳ Ｐゴシック" pitchFamily="34" charset="-128"/>
              </a:defRPr>
            </a:lvl4pPr>
            <a:lvl5pPr marL="2057400" indent="-228600" eaLnBrk="0" hangingPunct="0">
              <a:spcBef>
                <a:spcPct val="20000"/>
              </a:spcBef>
              <a:buChar char="»"/>
              <a:defRPr sz="1600">
                <a:solidFill>
                  <a:srgbClr val="0959A5"/>
                </a:solidFill>
                <a:latin typeface="Arial" charset="0"/>
                <a:ea typeface="ＭＳ Ｐゴシック" pitchFamily="34" charset="-128"/>
              </a:defRPr>
            </a:lvl5pPr>
            <a:lvl6pPr marL="25146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6pPr>
            <a:lvl7pPr marL="29718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7pPr>
            <a:lvl8pPr marL="34290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8pPr>
            <a:lvl9pPr marL="3886200" indent="-228600" eaLnBrk="0" fontAlgn="base" hangingPunct="0">
              <a:spcBef>
                <a:spcPct val="20000"/>
              </a:spcBef>
              <a:spcAft>
                <a:spcPct val="0"/>
              </a:spcAft>
              <a:buChar char="»"/>
              <a:defRPr sz="1600">
                <a:solidFill>
                  <a:srgbClr val="0959A5"/>
                </a:solidFill>
                <a:latin typeface="Arial" charset="0"/>
                <a:ea typeface="ＭＳ Ｐゴシック" pitchFamily="34" charset="-128"/>
              </a:defRPr>
            </a:lvl9pPr>
          </a:lstStyle>
          <a:p>
            <a:pPr algn="ctr" eaLnBrk="1" hangingPunct="1">
              <a:spcBef>
                <a:spcPct val="0"/>
              </a:spcBef>
              <a:buFontTx/>
              <a:buNone/>
            </a:pPr>
            <a:r>
              <a:rPr lang="en-US" altLang="en-US" b="1" dirty="0" smtClean="0">
                <a:solidFill>
                  <a:srgbClr val="333333"/>
                </a:solidFill>
                <a:cs typeface="Arial" charset="0"/>
              </a:rPr>
              <a:t>FAST</a:t>
            </a:r>
            <a:endParaRPr lang="en-US" altLang="en-US" sz="2000" b="1" dirty="0">
              <a:solidFill>
                <a:srgbClr val="333333"/>
              </a:solidFill>
              <a:cs typeface="Arial" charset="0"/>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4000" b="1716"/>
          <a:stretch/>
        </p:blipFill>
        <p:spPr bwMode="auto">
          <a:xfrm>
            <a:off x="6628164" y="152400"/>
            <a:ext cx="2302476" cy="3276600"/>
          </a:xfrm>
          <a:prstGeom prst="rect">
            <a:avLst/>
          </a:prstGeom>
          <a:noFill/>
          <a:ln w="12700">
            <a:solidFill>
              <a:srgbClr val="00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92243399"/>
      </p:ext>
    </p:extLst>
  </p:cSld>
  <p:clrMapOvr>
    <a:masterClrMapping/>
  </p:clrMapOvr>
  <p:timing>
    <p:tnLst>
      <p:par>
        <p:cTn id="1" dur="indefinite" restart="never" nodeType="tmRoot"/>
      </p:par>
    </p:tnLst>
  </p:timing>
</p:sld>
</file>

<file path=ppt/theme/theme1.xml><?xml version="1.0" encoding="utf-8"?>
<a:theme xmlns:a="http://schemas.openxmlformats.org/drawingml/2006/main" name="NREL Blue Template">
  <a:themeElements>
    <a:clrScheme name="NREL">
      <a:dk1>
        <a:srgbClr val="FFFFFF"/>
      </a:dk1>
      <a:lt1>
        <a:srgbClr val="0079C1"/>
      </a:lt1>
      <a:dk2>
        <a:srgbClr val="00A4E4"/>
      </a:dk2>
      <a:lt2>
        <a:srgbClr val="F6A01A"/>
      </a:lt2>
      <a:accent1>
        <a:srgbClr val="FFC425"/>
      </a:accent1>
      <a:accent2>
        <a:srgbClr val="5E9732"/>
      </a:accent2>
      <a:accent3>
        <a:srgbClr val="8DC63F"/>
      </a:accent3>
      <a:accent4>
        <a:srgbClr val="933C06"/>
      </a:accent4>
      <a:accent5>
        <a:srgbClr val="D9531E"/>
      </a:accent5>
      <a:accent6>
        <a:srgbClr val="6A737B"/>
      </a:accent6>
      <a:hlink>
        <a:srgbClr val="CFD4D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44620</TotalTime>
  <Words>2719</Words>
  <Application>Microsoft Office PowerPoint</Application>
  <PresentationFormat>On-screen Show (4:3)</PresentationFormat>
  <Paragraphs>446</Paragraphs>
  <Slides>34</Slides>
  <Notes>0</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34</vt:i4>
      </vt:variant>
    </vt:vector>
  </HeadingPairs>
  <TitlesOfParts>
    <vt:vector size="37" baseType="lpstr">
      <vt:lpstr>NREL Blue Template</vt:lpstr>
      <vt:lpstr>Visio</vt:lpstr>
      <vt:lpstr>Microsoft Office Visio Drawing</vt:lpstr>
      <vt:lpstr>PowerPoint Presentation</vt:lpstr>
      <vt:lpstr>Staff Planning</vt:lpstr>
      <vt:lpstr>Gantt Chart</vt:lpstr>
      <vt:lpstr>Recent Progress on Approach</vt:lpstr>
      <vt:lpstr>Limitations of DWM to be Addressed</vt:lpstr>
      <vt:lpstr>FAST.Farm Submodel Hierarchy</vt:lpstr>
      <vt:lpstr>Ambient Wind</vt:lpstr>
      <vt:lpstr>Super Controller</vt:lpstr>
      <vt:lpstr>FAST</vt:lpstr>
      <vt:lpstr>Wake Deficit</vt:lpstr>
      <vt:lpstr>Near-Wake Correction</vt:lpstr>
      <vt:lpstr>Wake-Deficit Increment</vt:lpstr>
      <vt:lpstr>Wake Advection, Deflection, &amp; Meandering</vt:lpstr>
      <vt:lpstr>Wake Advection, Deflection, &amp; Meandering</vt:lpstr>
      <vt:lpstr>Wake Merging</vt:lpstr>
      <vt:lpstr>FAST.Farm Inputs &amp; Outputs</vt:lpstr>
      <vt:lpstr>PowerPoint Presentation</vt:lpstr>
      <vt:lpstr>PowerPoint Presentation</vt:lpstr>
      <vt:lpstr>FAST.Farm Submodel Hierarchy</vt:lpstr>
      <vt:lpstr>PowerPoint Presentation</vt:lpstr>
      <vt:lpstr>Work Plan</vt:lpstr>
      <vt:lpstr>Resources / Costs</vt:lpstr>
      <vt:lpstr>Recent Progress on Approach</vt:lpstr>
      <vt:lpstr>Recent Progress on Approach</vt:lpstr>
      <vt:lpstr>Recent Progress on Approach</vt:lpstr>
      <vt:lpstr>Wake Phenomena</vt:lpstr>
      <vt:lpstr>SOWFA Sims to Support Model Development</vt:lpstr>
      <vt:lpstr>Software Name</vt:lpstr>
      <vt:lpstr>Background</vt:lpstr>
      <vt:lpstr>Objective</vt:lpstr>
      <vt:lpstr>Planned Approach</vt:lpstr>
      <vt:lpstr>Planned Approach</vt:lpstr>
      <vt:lpstr>Plans for Follow-on Funding</vt:lpstr>
      <vt:lpstr>References</vt:lpstr>
    </vt:vector>
  </TitlesOfParts>
  <Company>NREL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Carolyn Mathias</dc:creator>
  <cp:lastModifiedBy>jjonkman</cp:lastModifiedBy>
  <cp:revision>212</cp:revision>
  <dcterms:created xsi:type="dcterms:W3CDTF">2011-09-15T20:44:21Z</dcterms:created>
  <dcterms:modified xsi:type="dcterms:W3CDTF">2016-05-10T21:34:33Z</dcterms:modified>
</cp:coreProperties>
</file>